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2.xml" ContentType="application/vnd.openxmlformats-officedocument.drawingml.chartshapes+xml"/>
  <Override PartName="/ppt/comments/comment1.xml" ContentType="application/vnd.openxmlformats-officedocument.presentationml.comments+xml"/>
  <Override PartName="/ppt/notesSlides/notesSlide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8.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9.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0.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1.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omments/comment2.xml" ContentType="application/vnd.openxmlformats-officedocument.presentationml.comment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omments/comment3.xml" ContentType="application/vnd.openxmlformats-officedocument.presentationml.comment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omments/comment4.xml" ContentType="application/vnd.openxmlformats-officedocument.presentationml.comments+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12.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57" r:id="rId3"/>
    <p:sldId id="272" r:id="rId4"/>
    <p:sldId id="274" r:id="rId5"/>
    <p:sldId id="288" r:id="rId6"/>
    <p:sldId id="273" r:id="rId7"/>
    <p:sldId id="289" r:id="rId8"/>
    <p:sldId id="285" r:id="rId9"/>
    <p:sldId id="286" r:id="rId10"/>
    <p:sldId id="290" r:id="rId11"/>
    <p:sldId id="281" r:id="rId12"/>
    <p:sldId id="277" r:id="rId13"/>
    <p:sldId id="291" r:id="rId14"/>
    <p:sldId id="278" r:id="rId15"/>
    <p:sldId id="287" r:id="rId16"/>
    <p:sldId id="279" r:id="rId17"/>
    <p:sldId id="280" r:id="rId18"/>
    <p:sldId id="271" r:id="rId19"/>
    <p:sldId id="258" r:id="rId20"/>
    <p:sldId id="261" r:id="rId21"/>
    <p:sldId id="267" r:id="rId22"/>
    <p:sldId id="259" r:id="rId23"/>
    <p:sldId id="282" r:id="rId24"/>
    <p:sldId id="283" r:id="rId25"/>
    <p:sldId id="262" r:id="rId26"/>
    <p:sldId id="266" r:id="rId27"/>
    <p:sldId id="268" r:id="rId28"/>
    <p:sldId id="260" r:id="rId29"/>
    <p:sldId id="263" r:id="rId30"/>
    <p:sldId id="264" r:id="rId31"/>
    <p:sldId id="270"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njyot Singh" initials="SS" lastIdx="6" clrIdx="0">
    <p:extLst>
      <p:ext uri="{19B8F6BF-5375-455C-9EA6-DF929625EA0E}">
        <p15:presenceInfo xmlns:p15="http://schemas.microsoft.com/office/powerpoint/2012/main" userId="S::saranjyot.singh@smu.ca::044f648d-dc58-47af-b216-1a2129007cee" providerId="AD"/>
      </p:ext>
    </p:extLst>
  </p:cmAuthor>
  <p:cmAuthor id="2" name="Jasmeet Singh" initials="JS" lastIdx="1" clrIdx="1">
    <p:extLst>
      <p:ext uri="{19B8F6BF-5375-455C-9EA6-DF929625EA0E}">
        <p15:presenceInfo xmlns:p15="http://schemas.microsoft.com/office/powerpoint/2012/main" userId="S::jasmeet.singh@smu.ca::5f64f21b-628d-4c85-9512-ad6bcb508a0b" providerId="AD"/>
      </p:ext>
    </p:extLst>
  </p:cmAuthor>
  <p:cmAuthor id="3" name="Jiye Wang" initials="JW" lastIdx="1" clrIdx="2">
    <p:extLst>
      <p:ext uri="{19B8F6BF-5375-455C-9EA6-DF929625EA0E}">
        <p15:presenceInfo xmlns:p15="http://schemas.microsoft.com/office/powerpoint/2012/main" userId="275c5269-0e0d-482b-bd3e-3ab1d1a0e9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BBD59"/>
    <a:srgbClr val="00C1C1"/>
    <a:srgbClr val="F34641"/>
    <a:srgbClr val="39372F"/>
    <a:srgbClr val="4BACC5"/>
    <a:srgbClr val="9BBC59"/>
    <a:srgbClr val="C0504D"/>
    <a:srgbClr val="4F81BD"/>
    <a:srgbClr val="3A3839"/>
    <a:srgbClr val="4CAC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37EDC-A476-EE42-A9EE-3A31FE606B3F}" v="1646" dt="2019-01-17T13:54:19.854"/>
    <p1510:client id="{28E4A163-90ED-49FD-9512-7E77825A28F5}" v="14" dt="2019-01-16T21:45:08.522"/>
    <p1510:client id="{992B4BF2-B86A-B241-9C3B-8AE27617742D}" v="1565" dt="2019-01-17T02:37:52.533"/>
    <p1510:client id="{FA683F6F-CCAE-411F-A425-B4CEC3D161C8}" v="1288" dt="2019-01-16T19:56:35.135"/>
    <p1510:client id="{BF91C475-962A-724A-8DAC-7A1C3855F755}" v="4648" dt="2019-01-17T14:00:43.728"/>
    <p1510:client id="{580A95A0-E4AC-F0B9-863E-484B560F5F62}" v="98" dt="2019-01-16T22:36:08.568"/>
    <p1510:client id="{B00E2489-5388-6CB2-3240-2E64A96AD1A7}" v="18" dt="2019-01-16T18:51:58.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smuhalifax-my.sharepoint.com/personal/saranjyot_singh_smu_ca/Documents/Stats/Web%20Analytics%20Data%20Fil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chaitanyavarmamudundi\Documents\Stats%20case%20study.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file:////Users\chaitanyavarmamudundi\Documents\Stats%20case%20study.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2.xml"/></Relationships>
</file>

<file path=ppt/charts/_rels/chart9.xml.rels><?xml version="1.0" encoding="UTF-8" standalone="yes"?>
<Relationships xmlns="http://schemas.openxmlformats.org/package/2006/relationships"><Relationship Id="rId3" Type="http://schemas.openxmlformats.org/officeDocument/2006/relationships/oleObject" Target="file:////Users\jiyewang\Desktop\Courses\Stats&amp;Its%20Application%20in%20Business%20Environment\Case%201\Web%20Analytics%20Data%20Fil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bg1">
                    <a:lumMod val="95000"/>
                  </a:schemeClr>
                </a:solidFill>
                <a:latin typeface="Helvetica" pitchFamily="2" charset="0"/>
                <a:ea typeface="+mn-ea"/>
                <a:cs typeface="+mn-cs"/>
              </a:defRPr>
            </a:pPr>
            <a:r>
              <a:rPr lang="en-US" sz="2400">
                <a:solidFill>
                  <a:schemeClr val="bg1">
                    <a:lumMod val="95000"/>
                  </a:schemeClr>
                </a:solidFill>
                <a:latin typeface="Helvetica" pitchFamily="2" charset="0"/>
              </a:rPr>
              <a:t>Proportion of Traffic Sources</a:t>
            </a:r>
          </a:p>
        </c:rich>
      </c:tx>
      <c:layout>
        <c:manualLayout>
          <c:xMode val="edge"/>
          <c:yMode val="edge"/>
          <c:x val="0.24445108874313176"/>
          <c:y val="2.6351431919574026E-2"/>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bg1">
                  <a:lumMod val="95000"/>
                </a:schemeClr>
              </a:solidFill>
              <a:latin typeface="Helvetica" pitchFamily="2" charset="0"/>
              <a:ea typeface="+mn-ea"/>
              <a:cs typeface="+mn-cs"/>
            </a:defRPr>
          </a:pPr>
          <a:endParaRPr lang="en-US"/>
        </a:p>
      </c:txPr>
    </c:title>
    <c:autoTitleDeleted val="0"/>
    <c:plotArea>
      <c:layout>
        <c:manualLayout>
          <c:layoutTarget val="inner"/>
          <c:xMode val="edge"/>
          <c:yMode val="edge"/>
          <c:x val="5.2664443730248006E-2"/>
          <c:y val="0.11864599966962172"/>
          <c:w val="0.61166452407734762"/>
          <c:h val="0.87295810717835043"/>
        </c:manualLayout>
      </c:layout>
      <c:doughnutChart>
        <c:varyColors val="1"/>
        <c:ser>
          <c:idx val="0"/>
          <c:order val="0"/>
          <c:tx>
            <c:strRef>
              <c:f>Demographics!$C$7</c:f>
              <c:strCache>
                <c:ptCount val="1"/>
                <c:pt idx="0">
                  <c:v>Visits</c:v>
                </c:pt>
              </c:strCache>
            </c:strRef>
          </c:tx>
          <c:explosion val="2"/>
          <c:dPt>
            <c:idx val="0"/>
            <c:bubble3D val="0"/>
            <c:spPr>
              <a:solidFill>
                <a:srgbClr val="4F81B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8F65-3F40-A78C-4026D766043C}"/>
              </c:ext>
            </c:extLst>
          </c:dPt>
          <c:dPt>
            <c:idx val="1"/>
            <c:bubble3D val="0"/>
            <c:spPr>
              <a:solidFill>
                <a:srgbClr val="C0504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8F65-3F40-A78C-4026D766043C}"/>
              </c:ext>
            </c:extLst>
          </c:dPt>
          <c:dPt>
            <c:idx val="2"/>
            <c:bubble3D val="0"/>
            <c:spPr>
              <a:solidFill>
                <a:srgbClr val="9BBC59"/>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8F65-3F40-A78C-4026D766043C}"/>
              </c:ext>
            </c:extLst>
          </c:dPt>
          <c:dPt>
            <c:idx val="3"/>
            <c:bubble3D val="0"/>
            <c:spPr>
              <a:solidFill>
                <a:srgbClr val="4BACC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8F65-3F40-A78C-4026D766043C}"/>
              </c:ext>
            </c:extLst>
          </c:dPt>
          <c:dLbls>
            <c:spPr>
              <a:noFill/>
              <a:ln>
                <a:noFill/>
              </a:ln>
              <a:effectLst>
                <a:outerShdw blurRad="50800" dist="38100" dir="2700000" sx="1000" sy="1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Helvetica" pitchFamily="2" charset="0"/>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Demographics!$B$8:$B$11</c:f>
              <c:strCache>
                <c:ptCount val="4"/>
                <c:pt idx="0">
                  <c:v>Referring Sites</c:v>
                </c:pt>
                <c:pt idx="1">
                  <c:v>Search Engines</c:v>
                </c:pt>
                <c:pt idx="2">
                  <c:v>Direct Traffic</c:v>
                </c:pt>
                <c:pt idx="3">
                  <c:v>Other</c:v>
                </c:pt>
              </c:strCache>
            </c:strRef>
          </c:cat>
          <c:val>
            <c:numRef>
              <c:f>Demographics!$C$8:$C$11</c:f>
              <c:numCache>
                <c:formatCode>#,##0</c:formatCode>
                <c:ptCount val="4"/>
                <c:pt idx="0">
                  <c:v>38754</c:v>
                </c:pt>
                <c:pt idx="1">
                  <c:v>20964</c:v>
                </c:pt>
                <c:pt idx="2">
                  <c:v>9709</c:v>
                </c:pt>
                <c:pt idx="3">
                  <c:v>4</c:v>
                </c:pt>
              </c:numCache>
            </c:numRef>
          </c:val>
          <c:extLst>
            <c:ext xmlns:c16="http://schemas.microsoft.com/office/drawing/2014/chart" uri="{C3380CC4-5D6E-409C-BE32-E72D297353CC}">
              <c16:uniqueId val="{00000008-8F65-3F40-A78C-4026D766043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endParaRPr lang="en-US"/>
          </a:p>
        </c:txPr>
      </c:legendEntry>
      <c:legendEntry>
        <c:idx val="1"/>
        <c:txPr>
          <a:bodyPr rot="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endParaRPr lang="en-US"/>
          </a:p>
        </c:txPr>
      </c:legendEntry>
      <c:legendEntry>
        <c:idx val="2"/>
        <c:txPr>
          <a:bodyPr rot="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endParaRPr lang="en-US"/>
          </a:p>
        </c:txPr>
      </c:legendEntry>
      <c:legendEntry>
        <c:idx val="3"/>
        <c:txPr>
          <a:bodyPr rot="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endParaRPr lang="en-US"/>
          </a:p>
        </c:txPr>
      </c:legendEntry>
      <c:layout>
        <c:manualLayout>
          <c:xMode val="edge"/>
          <c:yMode val="edge"/>
          <c:x val="0.69852938025603939"/>
          <c:y val="0.28761868358688175"/>
          <c:w val="0.29670871498205581"/>
          <c:h val="0.53923131986124118"/>
        </c:manualLayout>
      </c:layout>
      <c:overlay val="0"/>
      <c:spPr>
        <a:solidFill>
          <a:srgbClr val="39372F">
            <a:alpha val="39000"/>
          </a:srgbClr>
        </a:solidFill>
        <a:ln>
          <a:noFill/>
        </a:ln>
        <a:effectLst/>
      </c:spPr>
      <c:txPr>
        <a:bodyPr rot="0" spcFirstLastPara="1" vertOverflow="ellipsis" vert="horz" wrap="square" anchor="ctr" anchorCtr="1"/>
        <a:lstStyle/>
        <a:p>
          <a:pPr>
            <a:defRPr sz="1100" b="0"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39372F"/>
    </a:solidFill>
    <a:ln w="9525" cap="flat" cmpd="sng" algn="ctr">
      <a:noFill/>
      <a:round/>
    </a:ln>
    <a:effectLst>
      <a:glow>
        <a:schemeClr val="bg1">
          <a:lumMod val="85000"/>
          <a:alpha val="10000"/>
        </a:schemeClr>
      </a:glow>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r>
              <a:rPr lang="en-US" altLang="zh-CN">
                <a:solidFill>
                  <a:schemeClr val="bg1">
                    <a:lumMod val="95000"/>
                  </a:schemeClr>
                </a:solidFill>
                <a:latin typeface="Helvetica" pitchFamily="2" charset="0"/>
              </a:rPr>
              <a:t>Traffic</a:t>
            </a:r>
            <a:r>
              <a:rPr lang="zh-CN" altLang="en-US">
                <a:solidFill>
                  <a:schemeClr val="bg1">
                    <a:lumMod val="95000"/>
                  </a:schemeClr>
                </a:solidFill>
                <a:latin typeface="Helvetica" pitchFamily="2" charset="0"/>
              </a:rPr>
              <a:t> </a:t>
            </a:r>
            <a:r>
              <a:rPr lang="en-US" altLang="zh-CN">
                <a:solidFill>
                  <a:schemeClr val="bg1">
                    <a:lumMod val="95000"/>
                  </a:schemeClr>
                </a:solidFill>
                <a:latin typeface="Helvetica" pitchFamily="2" charset="0"/>
              </a:rPr>
              <a:t>Sources</a:t>
            </a:r>
            <a:endParaRPr lang="en-US">
              <a:solidFill>
                <a:schemeClr val="bg1">
                  <a:lumMod val="95000"/>
                </a:schemeClr>
              </a:solidFill>
              <a:latin typeface="Helvetica" pitchFamily="2"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endParaRPr lang="en-US"/>
        </a:p>
      </c:txPr>
    </c:title>
    <c:autoTitleDeleted val="0"/>
    <c:plotArea>
      <c:layout/>
      <c:doughnutChart>
        <c:varyColors val="1"/>
        <c:ser>
          <c:idx val="0"/>
          <c:order val="0"/>
          <c:spPr>
            <a:ln>
              <a:noFill/>
            </a:ln>
          </c:spPr>
          <c:explosion val="2"/>
          <c:dPt>
            <c:idx val="0"/>
            <c:bubble3D val="0"/>
            <c:spPr>
              <a:solidFill>
                <a:srgbClr val="4D82BE"/>
              </a:solidFill>
              <a:ln w="19050">
                <a:noFill/>
              </a:ln>
              <a:effectLst/>
            </c:spPr>
            <c:extLst>
              <c:ext xmlns:c16="http://schemas.microsoft.com/office/drawing/2014/chart" uri="{C3380CC4-5D6E-409C-BE32-E72D297353CC}">
                <c16:uniqueId val="{00000001-FE2D-D648-8BF9-DCB08464B2C6}"/>
              </c:ext>
            </c:extLst>
          </c:dPt>
          <c:dPt>
            <c:idx val="1"/>
            <c:bubble3D val="0"/>
            <c:spPr>
              <a:solidFill>
                <a:srgbClr val="BF504D"/>
              </a:solidFill>
              <a:ln w="19050">
                <a:noFill/>
              </a:ln>
              <a:effectLst/>
            </c:spPr>
            <c:extLst>
              <c:ext xmlns:c16="http://schemas.microsoft.com/office/drawing/2014/chart" uri="{C3380CC4-5D6E-409C-BE32-E72D297353CC}">
                <c16:uniqueId val="{00000003-FE2D-D648-8BF9-DCB08464B2C6}"/>
              </c:ext>
            </c:extLst>
          </c:dPt>
          <c:dPt>
            <c:idx val="2"/>
            <c:bubble3D val="0"/>
            <c:spPr>
              <a:solidFill>
                <a:srgbClr val="9BBD59"/>
              </a:solidFill>
              <a:ln w="19050">
                <a:noFill/>
              </a:ln>
              <a:effectLst/>
            </c:spPr>
            <c:extLst>
              <c:ext xmlns:c16="http://schemas.microsoft.com/office/drawing/2014/chart" uri="{C3380CC4-5D6E-409C-BE32-E72D297353CC}">
                <c16:uniqueId val="{00000005-FE2D-D648-8BF9-DCB08464B2C6}"/>
              </c:ext>
            </c:extLst>
          </c:dPt>
          <c:dPt>
            <c:idx val="3"/>
            <c:bubble3D val="0"/>
            <c:spPr>
              <a:solidFill>
                <a:srgbClr val="4CACC6"/>
              </a:solidFill>
              <a:ln w="19050">
                <a:noFill/>
              </a:ln>
              <a:effectLst/>
            </c:spPr>
            <c:extLst>
              <c:ext xmlns:c16="http://schemas.microsoft.com/office/drawing/2014/chart" uri="{C3380CC4-5D6E-409C-BE32-E72D297353CC}">
                <c16:uniqueId val="{00000007-FE2D-D648-8BF9-DCB08464B2C6}"/>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95000"/>
                      </a:schemeClr>
                    </a:solidFill>
                    <a:latin typeface="Helvetica" pitchFamily="2"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Demographics!$B$8:$B$11</c:f>
              <c:strCache>
                <c:ptCount val="4"/>
                <c:pt idx="0">
                  <c:v>Referring Sites</c:v>
                </c:pt>
                <c:pt idx="1">
                  <c:v>Search Engines</c:v>
                </c:pt>
                <c:pt idx="2">
                  <c:v>Direct Traffic</c:v>
                </c:pt>
                <c:pt idx="3">
                  <c:v>Other</c:v>
                </c:pt>
              </c:strCache>
            </c:strRef>
          </c:cat>
          <c:val>
            <c:numRef>
              <c:f>Demographics!$C$8:$C$11</c:f>
              <c:numCache>
                <c:formatCode>#,##0</c:formatCode>
                <c:ptCount val="4"/>
                <c:pt idx="0">
                  <c:v>38754</c:v>
                </c:pt>
                <c:pt idx="1">
                  <c:v>20964</c:v>
                </c:pt>
                <c:pt idx="2">
                  <c:v>9709</c:v>
                </c:pt>
                <c:pt idx="3">
                  <c:v>4</c:v>
                </c:pt>
              </c:numCache>
            </c:numRef>
          </c:val>
          <c:extLst>
            <c:ext xmlns:c16="http://schemas.microsoft.com/office/drawing/2014/chart" uri="{C3380CC4-5D6E-409C-BE32-E72D297353CC}">
              <c16:uniqueId val="{00000008-FE2D-D648-8BF9-DCB08464B2C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0656692913385832"/>
          <c:y val="0.42447871099445905"/>
          <c:w val="0.21565529308836395"/>
          <c:h val="0.2760192475940507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r>
              <a:rPr lang="en-US" altLang="zh-CN" baseline="0">
                <a:solidFill>
                  <a:schemeClr val="bg1">
                    <a:lumMod val="95000"/>
                  </a:schemeClr>
                </a:solidFill>
                <a:latin typeface="Helvetica" pitchFamily="2" charset="0"/>
              </a:rPr>
              <a:t>Geographical</a:t>
            </a:r>
            <a:r>
              <a:rPr lang="zh-CN" altLang="en-US" baseline="0">
                <a:solidFill>
                  <a:schemeClr val="bg1">
                    <a:lumMod val="95000"/>
                  </a:schemeClr>
                </a:solidFill>
                <a:latin typeface="Helvetica" pitchFamily="2" charset="0"/>
              </a:rPr>
              <a:t> </a:t>
            </a:r>
            <a:r>
              <a:rPr lang="en-US" altLang="zh-CN" baseline="0">
                <a:solidFill>
                  <a:schemeClr val="bg1">
                    <a:lumMod val="95000"/>
                  </a:schemeClr>
                </a:solidFill>
                <a:latin typeface="Helvetica" pitchFamily="2" charset="0"/>
              </a:rPr>
              <a:t>Distrubution</a:t>
            </a:r>
            <a:endParaRPr lang="en-US">
              <a:solidFill>
                <a:schemeClr val="bg1">
                  <a:lumMod val="95000"/>
                </a:schemeClr>
              </a:solidFill>
              <a:latin typeface="Helvetica" pitchFamily="2"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endParaRPr lang="en-US"/>
        </a:p>
      </c:txPr>
    </c:title>
    <c:autoTitleDeleted val="0"/>
    <c:plotArea>
      <c:layout/>
      <c:doughnutChart>
        <c:varyColors val="1"/>
        <c:ser>
          <c:idx val="0"/>
          <c:order val="0"/>
          <c:spPr>
            <a:ln>
              <a:noFill/>
            </a:ln>
          </c:spPr>
          <c:explosion val="2"/>
          <c:dPt>
            <c:idx val="0"/>
            <c:bubble3D val="0"/>
            <c:spPr>
              <a:solidFill>
                <a:srgbClr val="5082BD"/>
              </a:solidFill>
              <a:ln w="19050">
                <a:noFill/>
              </a:ln>
              <a:effectLst/>
            </c:spPr>
            <c:extLst>
              <c:ext xmlns:c16="http://schemas.microsoft.com/office/drawing/2014/chart" uri="{C3380CC4-5D6E-409C-BE32-E72D297353CC}">
                <c16:uniqueId val="{00000001-3A3D-2343-920E-F49DB19F5049}"/>
              </c:ext>
            </c:extLst>
          </c:dPt>
          <c:dPt>
            <c:idx val="1"/>
            <c:bubble3D val="0"/>
            <c:spPr>
              <a:solidFill>
                <a:srgbClr val="BF504D"/>
              </a:solidFill>
              <a:ln w="19050">
                <a:noFill/>
              </a:ln>
              <a:effectLst/>
            </c:spPr>
            <c:extLst>
              <c:ext xmlns:c16="http://schemas.microsoft.com/office/drawing/2014/chart" uri="{C3380CC4-5D6E-409C-BE32-E72D297353CC}">
                <c16:uniqueId val="{00000003-3A3D-2343-920E-F49DB19F5049}"/>
              </c:ext>
            </c:extLst>
          </c:dPt>
          <c:dPt>
            <c:idx val="2"/>
            <c:bubble3D val="0"/>
            <c:spPr>
              <a:solidFill>
                <a:srgbClr val="9BBD59"/>
              </a:solidFill>
              <a:ln w="19050">
                <a:noFill/>
              </a:ln>
              <a:effectLst/>
            </c:spPr>
            <c:extLst>
              <c:ext xmlns:c16="http://schemas.microsoft.com/office/drawing/2014/chart" uri="{C3380CC4-5D6E-409C-BE32-E72D297353CC}">
                <c16:uniqueId val="{00000005-3A3D-2343-920E-F49DB19F5049}"/>
              </c:ext>
            </c:extLst>
          </c:dPt>
          <c:dPt>
            <c:idx val="3"/>
            <c:bubble3D val="0"/>
            <c:spPr>
              <a:solidFill>
                <a:srgbClr val="8164A2"/>
              </a:solidFill>
              <a:ln w="19050">
                <a:noFill/>
              </a:ln>
              <a:effectLst/>
            </c:spPr>
            <c:extLst>
              <c:ext xmlns:c16="http://schemas.microsoft.com/office/drawing/2014/chart" uri="{C3380CC4-5D6E-409C-BE32-E72D297353CC}">
                <c16:uniqueId val="{00000007-3A3D-2343-920E-F49DB19F5049}"/>
              </c:ext>
            </c:extLst>
          </c:dPt>
          <c:dPt>
            <c:idx val="4"/>
            <c:bubble3D val="0"/>
            <c:spPr>
              <a:solidFill>
                <a:srgbClr val="4CACC6"/>
              </a:solidFill>
              <a:ln w="19050">
                <a:noFill/>
              </a:ln>
              <a:effectLst/>
            </c:spPr>
            <c:extLst>
              <c:ext xmlns:c16="http://schemas.microsoft.com/office/drawing/2014/chart" uri="{C3380CC4-5D6E-409C-BE32-E72D297353CC}">
                <c16:uniqueId val="{00000009-3A3D-2343-920E-F49DB19F5049}"/>
              </c:ext>
            </c:extLst>
          </c:dPt>
          <c:dPt>
            <c:idx val="5"/>
            <c:bubble3D val="0"/>
            <c:spPr>
              <a:solidFill>
                <a:schemeClr val="accent6"/>
              </a:solidFill>
              <a:ln w="19050">
                <a:noFill/>
              </a:ln>
              <a:effectLst/>
            </c:spPr>
            <c:extLst>
              <c:ext xmlns:c16="http://schemas.microsoft.com/office/drawing/2014/chart" uri="{C3380CC4-5D6E-409C-BE32-E72D297353CC}">
                <c16:uniqueId val="{0000000B-3A3D-2343-920E-F49DB19F5049}"/>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3A3D-2343-920E-F49DB19F5049}"/>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3A3D-2343-920E-F49DB19F5049}"/>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3A3D-2343-920E-F49DB19F5049}"/>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3A3D-2343-920E-F49DB19F5049}"/>
              </c:ext>
            </c:extLst>
          </c:dPt>
          <c:dLbls>
            <c:dLbl>
              <c:idx val="7"/>
              <c:layout>
                <c:manualLayout>
                  <c:x val="-2.6999011028351937E-3"/>
                  <c:y val="-2.45361634713841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3A3D-2343-920E-F49DB19F5049}"/>
                </c:ext>
              </c:extLst>
            </c:dLbl>
            <c:dLbl>
              <c:idx val="8"/>
              <c:layout>
                <c:manualLayout>
                  <c:x val="5.399802205670338E-3"/>
                  <c:y val="2.86255240499481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3A3D-2343-920E-F49DB19F5049}"/>
                </c:ext>
              </c:extLst>
            </c:dLbl>
            <c:dLbl>
              <c:idx val="9"/>
              <c:layout>
                <c:manualLayout>
                  <c:x val="-4.9497615084638632E-17"/>
                  <c:y val="-3.680424520707620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3A3D-2343-920E-F49DB19F504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Helvetica" pitchFamily="2"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Demographics!$B$41:$B$50</c:f>
              <c:strCache>
                <c:ptCount val="10"/>
                <c:pt idx="0">
                  <c:v>South America</c:v>
                </c:pt>
                <c:pt idx="1">
                  <c:v>Northern America</c:v>
                </c:pt>
                <c:pt idx="2">
                  <c:v>Central America</c:v>
                </c:pt>
                <c:pt idx="3">
                  <c:v>Western Europe</c:v>
                </c:pt>
                <c:pt idx="4">
                  <c:v>Eastern Asia</c:v>
                </c:pt>
                <c:pt idx="5">
                  <c:v>Northern Europe</c:v>
                </c:pt>
                <c:pt idx="6">
                  <c:v>Southern Asia</c:v>
                </c:pt>
                <c:pt idx="7">
                  <c:v>South-Eastern Asia</c:v>
                </c:pt>
                <c:pt idx="8">
                  <c:v>Southern Europe</c:v>
                </c:pt>
                <c:pt idx="9">
                  <c:v>Eastern Europe</c:v>
                </c:pt>
              </c:strCache>
            </c:strRef>
          </c:cat>
          <c:val>
            <c:numRef>
              <c:f>Demographics!$C$41:$C$50</c:f>
              <c:numCache>
                <c:formatCode>#,##0</c:formatCode>
                <c:ptCount val="10"/>
                <c:pt idx="0">
                  <c:v>22616</c:v>
                </c:pt>
                <c:pt idx="1">
                  <c:v>17509</c:v>
                </c:pt>
                <c:pt idx="2">
                  <c:v>6776</c:v>
                </c:pt>
                <c:pt idx="3">
                  <c:v>5214</c:v>
                </c:pt>
                <c:pt idx="4">
                  <c:v>3228</c:v>
                </c:pt>
                <c:pt idx="5">
                  <c:v>2721</c:v>
                </c:pt>
                <c:pt idx="6">
                  <c:v>2589</c:v>
                </c:pt>
                <c:pt idx="7">
                  <c:v>1968</c:v>
                </c:pt>
                <c:pt idx="8">
                  <c:v>1538</c:v>
                </c:pt>
                <c:pt idx="9">
                  <c:v>1427</c:v>
                </c:pt>
              </c:numCache>
            </c:numRef>
          </c:val>
          <c:extLst>
            <c:ext xmlns:c16="http://schemas.microsoft.com/office/drawing/2014/chart" uri="{C3380CC4-5D6E-409C-BE32-E72D297353CC}">
              <c16:uniqueId val="{00000014-3A3D-2343-920E-F49DB19F5049}"/>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7969457528217148"/>
          <c:y val="0.24225694064309225"/>
          <c:w val="0.24740809494127822"/>
          <c:h val="0.609520804219447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Helvetica" pitchFamily="2" charset="0"/>
                <a:ea typeface="+mn-ea"/>
                <a:cs typeface="+mn-cs"/>
              </a:defRPr>
            </a:pPr>
            <a:r>
              <a:rPr lang="en-US" altLang="zh-CN" sz="3200">
                <a:latin typeface="Helvetica" pitchFamily="2" charset="0"/>
              </a:rPr>
              <a:t>Visits</a:t>
            </a:r>
            <a:endParaRPr lang="en-US" sz="3200">
              <a:latin typeface="Helvetica" pitchFamily="2" charset="0"/>
            </a:endParaRPr>
          </a:p>
        </c:rich>
      </c:tx>
      <c:overlay val="0"/>
      <c:spPr>
        <a:noFill/>
        <a:ln>
          <a:noFill/>
        </a:ln>
        <a:effectLst/>
      </c:spPr>
      <c:txPr>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Helvetica" pitchFamily="2" charset="0"/>
              <a:ea typeface="+mn-ea"/>
              <a:cs typeface="+mn-cs"/>
            </a:defRPr>
          </a:pPr>
          <a:endParaRPr lang="en-US"/>
        </a:p>
      </c:txPr>
    </c:title>
    <c:autoTitleDeleted val="0"/>
    <c:plotArea>
      <c:layout/>
      <c:lineChart>
        <c:grouping val="standard"/>
        <c:varyColors val="0"/>
        <c:ser>
          <c:idx val="0"/>
          <c:order val="0"/>
          <c:tx>
            <c:v>Visits</c:v>
          </c:tx>
          <c:spPr>
            <a:ln w="34925" cap="rnd">
              <a:solidFill>
                <a:srgbClr val="F44742"/>
              </a:solidFill>
              <a:round/>
            </a:ln>
            <a:effectLst>
              <a:outerShdw blurRad="40000" dist="23000" dir="5400000" rotWithShape="0">
                <a:srgbClr val="000000">
                  <a:alpha val="35000"/>
                </a:srgbClr>
              </a:outerShdw>
            </a:effectLst>
          </c:spPr>
          <c:marker>
            <c:symbol val="none"/>
          </c:marker>
          <c:cat>
            <c:strRef>
              <c:f>Model!$A$6:$A$13</c:f>
              <c:strCache>
                <c:ptCount val="8"/>
                <c:pt idx="0">
                  <c:v>Jul 5 - Jul 11</c:v>
                </c:pt>
                <c:pt idx="1">
                  <c:v>Jul 12 - Jul 18</c:v>
                </c:pt>
                <c:pt idx="2">
                  <c:v>Jul 19 - Jul 25</c:v>
                </c:pt>
                <c:pt idx="3">
                  <c:v>Jul 26 - Aug 1</c:v>
                </c:pt>
                <c:pt idx="4">
                  <c:v>Aug 2 - Aug 8</c:v>
                </c:pt>
                <c:pt idx="5">
                  <c:v>Aug 9 - Aug 15</c:v>
                </c:pt>
                <c:pt idx="6">
                  <c:v>Aug 16 - Aug 22</c:v>
                </c:pt>
                <c:pt idx="7">
                  <c:v>Aug 23 - Aug 29</c:v>
                </c:pt>
              </c:strCache>
            </c:strRef>
          </c:cat>
          <c:val>
            <c:numRef>
              <c:f>Model!$B$6:$B$13</c:f>
              <c:numCache>
                <c:formatCode>General</c:formatCode>
                <c:ptCount val="8"/>
                <c:pt idx="0">
                  <c:v>806</c:v>
                </c:pt>
                <c:pt idx="1">
                  <c:v>900</c:v>
                </c:pt>
                <c:pt idx="2">
                  <c:v>860</c:v>
                </c:pt>
                <c:pt idx="3">
                  <c:v>924</c:v>
                </c:pt>
                <c:pt idx="4">
                  <c:v>792</c:v>
                </c:pt>
                <c:pt idx="5">
                  <c:v>781</c:v>
                </c:pt>
                <c:pt idx="6">
                  <c:v>776</c:v>
                </c:pt>
                <c:pt idx="7">
                  <c:v>772</c:v>
                </c:pt>
              </c:numCache>
            </c:numRef>
          </c:val>
          <c:smooth val="0"/>
          <c:extLst>
            <c:ext xmlns:c16="http://schemas.microsoft.com/office/drawing/2014/chart" uri="{C3380CC4-5D6E-409C-BE32-E72D297353CC}">
              <c16:uniqueId val="{00000000-F22F-FF4C-9ACB-1B12CA596701}"/>
            </c:ext>
          </c:extLst>
        </c:ser>
        <c:ser>
          <c:idx val="1"/>
          <c:order val="1"/>
          <c:tx>
            <c:v>Interested Visits</c:v>
          </c:tx>
          <c:spPr>
            <a:ln w="34925" cap="rnd">
              <a:solidFill>
                <a:srgbClr val="00C0C1"/>
              </a:solidFill>
              <a:round/>
            </a:ln>
            <a:effectLst>
              <a:outerShdw blurRad="40000" dist="23000" dir="5400000" rotWithShape="0">
                <a:srgbClr val="000000">
                  <a:alpha val="35000"/>
                </a:srgbClr>
              </a:outerShdw>
            </a:effectLst>
          </c:spPr>
          <c:marker>
            <c:symbol val="none"/>
          </c:marker>
          <c:cat>
            <c:strRef>
              <c:f>Model!$A$6:$A$13</c:f>
              <c:strCache>
                <c:ptCount val="8"/>
                <c:pt idx="0">
                  <c:v>Jul 5 - Jul 11</c:v>
                </c:pt>
                <c:pt idx="1">
                  <c:v>Jul 12 - Jul 18</c:v>
                </c:pt>
                <c:pt idx="2">
                  <c:v>Jul 19 - Jul 25</c:v>
                </c:pt>
                <c:pt idx="3">
                  <c:v>Jul 26 - Aug 1</c:v>
                </c:pt>
                <c:pt idx="4">
                  <c:v>Aug 2 - Aug 8</c:v>
                </c:pt>
                <c:pt idx="5">
                  <c:v>Aug 9 - Aug 15</c:v>
                </c:pt>
                <c:pt idx="6">
                  <c:v>Aug 16 - Aug 22</c:v>
                </c:pt>
                <c:pt idx="7">
                  <c:v>Aug 23 - Aug 29</c:v>
                </c:pt>
              </c:strCache>
            </c:strRef>
          </c:cat>
          <c:val>
            <c:numRef>
              <c:f>Model!$I$6:$I$13</c:f>
              <c:numCache>
                <c:formatCode>0</c:formatCode>
                <c:ptCount val="8"/>
                <c:pt idx="0">
                  <c:v>280.00440000000003</c:v>
                </c:pt>
                <c:pt idx="1">
                  <c:v>318.96000000000004</c:v>
                </c:pt>
                <c:pt idx="2">
                  <c:v>304.01000000000005</c:v>
                </c:pt>
                <c:pt idx="3">
                  <c:v>330.97679999999997</c:v>
                </c:pt>
                <c:pt idx="4">
                  <c:v>252.01440000000002</c:v>
                </c:pt>
                <c:pt idx="5">
                  <c:v>262.96269999999998</c:v>
                </c:pt>
                <c:pt idx="6">
                  <c:v>280.9896</c:v>
                </c:pt>
                <c:pt idx="7">
                  <c:v>293.9776</c:v>
                </c:pt>
              </c:numCache>
            </c:numRef>
          </c:val>
          <c:smooth val="0"/>
          <c:extLst>
            <c:ext xmlns:c16="http://schemas.microsoft.com/office/drawing/2014/chart" uri="{C3380CC4-5D6E-409C-BE32-E72D297353CC}">
              <c16:uniqueId val="{00000001-F22F-FF4C-9ACB-1B12CA596701}"/>
            </c:ext>
          </c:extLst>
        </c:ser>
        <c:dLbls>
          <c:showLegendKey val="0"/>
          <c:showVal val="0"/>
          <c:showCatName val="0"/>
          <c:showSerName val="0"/>
          <c:showPercent val="0"/>
          <c:showBubbleSize val="0"/>
        </c:dLbls>
        <c:smooth val="0"/>
        <c:axId val="989451007"/>
        <c:axId val="989522895"/>
      </c:lineChart>
      <c:catAx>
        <c:axId val="98945100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Helvetica" pitchFamily="2" charset="0"/>
                <a:ea typeface="+mn-ea"/>
                <a:cs typeface="+mn-cs"/>
              </a:defRPr>
            </a:pPr>
            <a:endParaRPr lang="en-US"/>
          </a:p>
        </c:txPr>
        <c:crossAx val="989522895"/>
        <c:crosses val="autoZero"/>
        <c:auto val="1"/>
        <c:lblAlgn val="ctr"/>
        <c:lblOffset val="100"/>
        <c:noMultiLvlLbl val="0"/>
      </c:catAx>
      <c:valAx>
        <c:axId val="98952289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lt1">
                    <a:lumMod val="85000"/>
                  </a:schemeClr>
                </a:solidFill>
                <a:latin typeface="Helvetica" pitchFamily="2" charset="0"/>
                <a:ea typeface="+mn-ea"/>
                <a:cs typeface="+mn-cs"/>
              </a:defRPr>
            </a:pPr>
            <a:endParaRPr lang="en-US"/>
          </a:p>
        </c:txPr>
        <c:crossAx val="9894510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lt1">
                  <a:lumMod val="8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39372F"/>
    </a:soli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r>
              <a:rPr lang="en-US" altLang="zh-CN">
                <a:solidFill>
                  <a:schemeClr val="bg1">
                    <a:lumMod val="95000"/>
                  </a:schemeClr>
                </a:solidFill>
                <a:latin typeface="Helvetica" pitchFamily="2" charset="0"/>
              </a:rPr>
              <a:t>Traffic</a:t>
            </a:r>
            <a:r>
              <a:rPr lang="zh-CN" altLang="en-US">
                <a:solidFill>
                  <a:schemeClr val="bg1">
                    <a:lumMod val="95000"/>
                  </a:schemeClr>
                </a:solidFill>
                <a:latin typeface="Helvetica" pitchFamily="2" charset="0"/>
              </a:rPr>
              <a:t> </a:t>
            </a:r>
            <a:r>
              <a:rPr lang="en-US" altLang="zh-CN">
                <a:solidFill>
                  <a:schemeClr val="bg1">
                    <a:lumMod val="95000"/>
                  </a:schemeClr>
                </a:solidFill>
                <a:latin typeface="Helvetica" pitchFamily="2" charset="0"/>
              </a:rPr>
              <a:t>Sources</a:t>
            </a:r>
            <a:endParaRPr lang="en-US">
              <a:solidFill>
                <a:schemeClr val="bg1">
                  <a:lumMod val="95000"/>
                </a:schemeClr>
              </a:solidFill>
              <a:latin typeface="Helvetica" pitchFamily="2"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endParaRPr lang="en-US"/>
        </a:p>
      </c:txPr>
    </c:title>
    <c:autoTitleDeleted val="0"/>
    <c:plotArea>
      <c:layout/>
      <c:doughnutChart>
        <c:varyColors val="1"/>
        <c:ser>
          <c:idx val="0"/>
          <c:order val="0"/>
          <c:spPr>
            <a:ln>
              <a:noFill/>
            </a:ln>
          </c:spPr>
          <c:explosion val="2"/>
          <c:dPt>
            <c:idx val="0"/>
            <c:bubble3D val="0"/>
            <c:spPr>
              <a:solidFill>
                <a:srgbClr val="5082BD"/>
              </a:solidFill>
              <a:ln w="19050">
                <a:noFill/>
              </a:ln>
              <a:effectLst/>
            </c:spPr>
            <c:extLst>
              <c:ext xmlns:c16="http://schemas.microsoft.com/office/drawing/2014/chart" uri="{C3380CC4-5D6E-409C-BE32-E72D297353CC}">
                <c16:uniqueId val="{00000001-573B-0C41-9935-DD50F9A4F013}"/>
              </c:ext>
            </c:extLst>
          </c:dPt>
          <c:dPt>
            <c:idx val="1"/>
            <c:bubble3D val="0"/>
            <c:spPr>
              <a:solidFill>
                <a:srgbClr val="BF504D"/>
              </a:solidFill>
              <a:ln w="19050">
                <a:noFill/>
              </a:ln>
              <a:effectLst/>
            </c:spPr>
            <c:extLst>
              <c:ext xmlns:c16="http://schemas.microsoft.com/office/drawing/2014/chart" uri="{C3380CC4-5D6E-409C-BE32-E72D297353CC}">
                <c16:uniqueId val="{00000003-573B-0C41-9935-DD50F9A4F013}"/>
              </c:ext>
            </c:extLst>
          </c:dPt>
          <c:dPt>
            <c:idx val="2"/>
            <c:bubble3D val="0"/>
            <c:spPr>
              <a:solidFill>
                <a:srgbClr val="9BBD59"/>
              </a:solidFill>
              <a:ln w="19050">
                <a:noFill/>
              </a:ln>
              <a:effectLst/>
            </c:spPr>
            <c:extLst>
              <c:ext xmlns:c16="http://schemas.microsoft.com/office/drawing/2014/chart" uri="{C3380CC4-5D6E-409C-BE32-E72D297353CC}">
                <c16:uniqueId val="{00000005-573B-0C41-9935-DD50F9A4F013}"/>
              </c:ext>
            </c:extLst>
          </c:dPt>
          <c:dPt>
            <c:idx val="3"/>
            <c:bubble3D val="0"/>
            <c:spPr>
              <a:solidFill>
                <a:srgbClr val="4CACC6"/>
              </a:solidFill>
              <a:ln w="19050">
                <a:noFill/>
              </a:ln>
              <a:effectLst/>
            </c:spPr>
            <c:extLst>
              <c:ext xmlns:c16="http://schemas.microsoft.com/office/drawing/2014/chart" uri="{C3380CC4-5D6E-409C-BE32-E72D297353CC}">
                <c16:uniqueId val="{00000007-573B-0C41-9935-DD50F9A4F013}"/>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95000"/>
                      </a:schemeClr>
                    </a:solidFill>
                    <a:latin typeface="Helvetica" pitchFamily="2"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Demographics!$B$8:$B$11</c:f>
              <c:strCache>
                <c:ptCount val="4"/>
                <c:pt idx="0">
                  <c:v>Referring Sites</c:v>
                </c:pt>
                <c:pt idx="1">
                  <c:v>Search Engines</c:v>
                </c:pt>
                <c:pt idx="2">
                  <c:v>Direct Traffic</c:v>
                </c:pt>
                <c:pt idx="3">
                  <c:v>Other</c:v>
                </c:pt>
              </c:strCache>
            </c:strRef>
          </c:cat>
          <c:val>
            <c:numRef>
              <c:f>Demographics!$C$8:$C$11</c:f>
              <c:numCache>
                <c:formatCode>#,##0</c:formatCode>
                <c:ptCount val="4"/>
                <c:pt idx="0">
                  <c:v>38754</c:v>
                </c:pt>
                <c:pt idx="1">
                  <c:v>20964</c:v>
                </c:pt>
                <c:pt idx="2">
                  <c:v>9709</c:v>
                </c:pt>
                <c:pt idx="3">
                  <c:v>4</c:v>
                </c:pt>
              </c:numCache>
            </c:numRef>
          </c:val>
          <c:extLst>
            <c:ext xmlns:c16="http://schemas.microsoft.com/office/drawing/2014/chart" uri="{C3380CC4-5D6E-409C-BE32-E72D297353CC}">
              <c16:uniqueId val="{00000008-573B-0C41-9935-DD50F9A4F013}"/>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0656692913385832"/>
          <c:y val="0.42447871099445905"/>
          <c:w val="0.21565529308836395"/>
          <c:h val="0.2760192475940507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r>
              <a:rPr lang="en-US" altLang="zh-CN" baseline="0">
                <a:solidFill>
                  <a:schemeClr val="bg1">
                    <a:lumMod val="95000"/>
                  </a:schemeClr>
                </a:solidFill>
                <a:latin typeface="Helvetica" pitchFamily="2" charset="0"/>
              </a:rPr>
              <a:t>Geographical</a:t>
            </a:r>
            <a:r>
              <a:rPr lang="zh-CN" altLang="en-US" baseline="0">
                <a:solidFill>
                  <a:schemeClr val="bg1">
                    <a:lumMod val="95000"/>
                  </a:schemeClr>
                </a:solidFill>
                <a:latin typeface="Helvetica" pitchFamily="2" charset="0"/>
              </a:rPr>
              <a:t> </a:t>
            </a:r>
            <a:r>
              <a:rPr lang="en-US" altLang="zh-CN" baseline="0">
                <a:solidFill>
                  <a:schemeClr val="bg1">
                    <a:lumMod val="95000"/>
                  </a:schemeClr>
                </a:solidFill>
                <a:latin typeface="Helvetica" pitchFamily="2" charset="0"/>
              </a:rPr>
              <a:t>Distrubution</a:t>
            </a:r>
            <a:endParaRPr lang="en-US">
              <a:solidFill>
                <a:schemeClr val="bg1">
                  <a:lumMod val="95000"/>
                </a:schemeClr>
              </a:solidFill>
              <a:latin typeface="Helvetica" pitchFamily="2"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endParaRPr lang="en-US"/>
        </a:p>
      </c:txPr>
    </c:title>
    <c:autoTitleDeleted val="0"/>
    <c:plotArea>
      <c:layout/>
      <c:doughnutChart>
        <c:varyColors val="1"/>
        <c:ser>
          <c:idx val="0"/>
          <c:order val="0"/>
          <c:spPr>
            <a:ln>
              <a:noFill/>
            </a:ln>
          </c:spPr>
          <c:explosion val="2"/>
          <c:dPt>
            <c:idx val="0"/>
            <c:bubble3D val="0"/>
            <c:spPr>
              <a:solidFill>
                <a:srgbClr val="5082BD"/>
              </a:solidFill>
              <a:ln w="19050">
                <a:noFill/>
              </a:ln>
              <a:effectLst/>
            </c:spPr>
            <c:extLst>
              <c:ext xmlns:c16="http://schemas.microsoft.com/office/drawing/2014/chart" uri="{C3380CC4-5D6E-409C-BE32-E72D297353CC}">
                <c16:uniqueId val="{00000001-F555-754D-A32D-812E4FD3D5E9}"/>
              </c:ext>
            </c:extLst>
          </c:dPt>
          <c:dPt>
            <c:idx val="1"/>
            <c:bubble3D val="0"/>
            <c:spPr>
              <a:solidFill>
                <a:srgbClr val="BF504D"/>
              </a:solidFill>
              <a:ln w="19050">
                <a:noFill/>
              </a:ln>
              <a:effectLst/>
            </c:spPr>
            <c:extLst>
              <c:ext xmlns:c16="http://schemas.microsoft.com/office/drawing/2014/chart" uri="{C3380CC4-5D6E-409C-BE32-E72D297353CC}">
                <c16:uniqueId val="{00000003-F555-754D-A32D-812E4FD3D5E9}"/>
              </c:ext>
            </c:extLst>
          </c:dPt>
          <c:dPt>
            <c:idx val="2"/>
            <c:bubble3D val="0"/>
            <c:spPr>
              <a:solidFill>
                <a:srgbClr val="9BBD59"/>
              </a:solidFill>
              <a:ln w="19050">
                <a:noFill/>
              </a:ln>
              <a:effectLst/>
            </c:spPr>
            <c:extLst>
              <c:ext xmlns:c16="http://schemas.microsoft.com/office/drawing/2014/chart" uri="{C3380CC4-5D6E-409C-BE32-E72D297353CC}">
                <c16:uniqueId val="{00000005-F555-754D-A32D-812E4FD3D5E9}"/>
              </c:ext>
            </c:extLst>
          </c:dPt>
          <c:dPt>
            <c:idx val="3"/>
            <c:bubble3D val="0"/>
            <c:spPr>
              <a:solidFill>
                <a:srgbClr val="8164A2"/>
              </a:solidFill>
              <a:ln w="19050">
                <a:noFill/>
              </a:ln>
              <a:effectLst/>
            </c:spPr>
            <c:extLst>
              <c:ext xmlns:c16="http://schemas.microsoft.com/office/drawing/2014/chart" uri="{C3380CC4-5D6E-409C-BE32-E72D297353CC}">
                <c16:uniqueId val="{00000007-F555-754D-A32D-812E4FD3D5E9}"/>
              </c:ext>
            </c:extLst>
          </c:dPt>
          <c:dPt>
            <c:idx val="4"/>
            <c:bubble3D val="0"/>
            <c:spPr>
              <a:solidFill>
                <a:srgbClr val="4CACC6"/>
              </a:solidFill>
              <a:ln w="19050">
                <a:noFill/>
              </a:ln>
              <a:effectLst/>
            </c:spPr>
            <c:extLst>
              <c:ext xmlns:c16="http://schemas.microsoft.com/office/drawing/2014/chart" uri="{C3380CC4-5D6E-409C-BE32-E72D297353CC}">
                <c16:uniqueId val="{00000009-F555-754D-A32D-812E4FD3D5E9}"/>
              </c:ext>
            </c:extLst>
          </c:dPt>
          <c:dPt>
            <c:idx val="5"/>
            <c:bubble3D val="0"/>
            <c:spPr>
              <a:solidFill>
                <a:schemeClr val="accent6"/>
              </a:solidFill>
              <a:ln w="19050">
                <a:noFill/>
              </a:ln>
              <a:effectLst/>
            </c:spPr>
            <c:extLst>
              <c:ext xmlns:c16="http://schemas.microsoft.com/office/drawing/2014/chart" uri="{C3380CC4-5D6E-409C-BE32-E72D297353CC}">
                <c16:uniqueId val="{0000000B-F555-754D-A32D-812E4FD3D5E9}"/>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F555-754D-A32D-812E4FD3D5E9}"/>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F555-754D-A32D-812E4FD3D5E9}"/>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F555-754D-A32D-812E4FD3D5E9}"/>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F555-754D-A32D-812E4FD3D5E9}"/>
              </c:ext>
            </c:extLst>
          </c:dPt>
          <c:dLbls>
            <c:dLbl>
              <c:idx val="7"/>
              <c:layout>
                <c:manualLayout>
                  <c:x val="-2.6999011028351937E-3"/>
                  <c:y val="-2.45361634713841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F555-754D-A32D-812E4FD3D5E9}"/>
                </c:ext>
              </c:extLst>
            </c:dLbl>
            <c:dLbl>
              <c:idx val="8"/>
              <c:layout>
                <c:manualLayout>
                  <c:x val="5.399802205670338E-3"/>
                  <c:y val="2.86255240499481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F555-754D-A32D-812E4FD3D5E9}"/>
                </c:ext>
              </c:extLst>
            </c:dLbl>
            <c:dLbl>
              <c:idx val="9"/>
              <c:layout>
                <c:manualLayout>
                  <c:x val="-4.9497615084638632E-17"/>
                  <c:y val="-3.680424520707620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F555-754D-A32D-812E4FD3D5E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Helvetica" pitchFamily="2"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Demographics!$B$41:$B$50</c:f>
              <c:strCache>
                <c:ptCount val="10"/>
                <c:pt idx="0">
                  <c:v>South America</c:v>
                </c:pt>
                <c:pt idx="1">
                  <c:v>Northern America</c:v>
                </c:pt>
                <c:pt idx="2">
                  <c:v>Central America</c:v>
                </c:pt>
                <c:pt idx="3">
                  <c:v>Western Europe</c:v>
                </c:pt>
                <c:pt idx="4">
                  <c:v>Eastern Asia</c:v>
                </c:pt>
                <c:pt idx="5">
                  <c:v>Northern Europe</c:v>
                </c:pt>
                <c:pt idx="6">
                  <c:v>Southern Asia</c:v>
                </c:pt>
                <c:pt idx="7">
                  <c:v>South-Eastern Asia</c:v>
                </c:pt>
                <c:pt idx="8">
                  <c:v>Southern Europe</c:v>
                </c:pt>
                <c:pt idx="9">
                  <c:v>Eastern Europe</c:v>
                </c:pt>
              </c:strCache>
            </c:strRef>
          </c:cat>
          <c:val>
            <c:numRef>
              <c:f>Demographics!$C$41:$C$50</c:f>
              <c:numCache>
                <c:formatCode>#,##0</c:formatCode>
                <c:ptCount val="10"/>
                <c:pt idx="0">
                  <c:v>22616</c:v>
                </c:pt>
                <c:pt idx="1">
                  <c:v>17509</c:v>
                </c:pt>
                <c:pt idx="2">
                  <c:v>6776</c:v>
                </c:pt>
                <c:pt idx="3">
                  <c:v>5214</c:v>
                </c:pt>
                <c:pt idx="4">
                  <c:v>3228</c:v>
                </c:pt>
                <c:pt idx="5">
                  <c:v>2721</c:v>
                </c:pt>
                <c:pt idx="6">
                  <c:v>2589</c:v>
                </c:pt>
                <c:pt idx="7">
                  <c:v>1968</c:v>
                </c:pt>
                <c:pt idx="8">
                  <c:v>1538</c:v>
                </c:pt>
                <c:pt idx="9">
                  <c:v>1427</c:v>
                </c:pt>
              </c:numCache>
            </c:numRef>
          </c:val>
          <c:extLst>
            <c:ext xmlns:c16="http://schemas.microsoft.com/office/drawing/2014/chart" uri="{C3380CC4-5D6E-409C-BE32-E72D297353CC}">
              <c16:uniqueId val="{00000014-F555-754D-A32D-812E4FD3D5E9}"/>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7969457528217148"/>
          <c:y val="0.24225694064309225"/>
          <c:w val="0.24740809494127822"/>
          <c:h val="0.609520804219447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spc="0" baseline="0">
                <a:solidFill>
                  <a:schemeClr val="bg1">
                    <a:lumMod val="95000"/>
                  </a:schemeClr>
                </a:solidFill>
                <a:latin typeface="Helvetica" pitchFamily="2" charset="0"/>
                <a:ea typeface="+mn-ea"/>
                <a:cs typeface="+mn-cs"/>
              </a:defRPr>
            </a:pPr>
            <a:r>
              <a:rPr lang="en-US" altLang="zh-CN" sz="3200" b="1">
                <a:solidFill>
                  <a:schemeClr val="bg1">
                    <a:lumMod val="95000"/>
                  </a:schemeClr>
                </a:solidFill>
                <a:latin typeface="Helvetica" pitchFamily="2" charset="0"/>
              </a:rPr>
              <a:t>Visits</a:t>
            </a:r>
            <a:endParaRPr lang="en-US" sz="3200" b="1">
              <a:solidFill>
                <a:schemeClr val="bg1">
                  <a:lumMod val="95000"/>
                </a:schemeClr>
              </a:solidFill>
              <a:latin typeface="Helvetica" pitchFamily="2" charset="0"/>
            </a:endParaRPr>
          </a:p>
        </c:rich>
      </c:tx>
      <c:overlay val="0"/>
      <c:spPr>
        <a:noFill/>
        <a:ln>
          <a:noFill/>
        </a:ln>
        <a:effectLst/>
      </c:spPr>
      <c:txPr>
        <a:bodyPr rot="0" spcFirstLastPara="1" vertOverflow="ellipsis" vert="horz" wrap="square" anchor="ctr" anchorCtr="1"/>
        <a:lstStyle/>
        <a:p>
          <a:pPr>
            <a:defRPr sz="3200" b="1" i="0" u="none" strike="noStrike" kern="1200" spc="0" baseline="0">
              <a:solidFill>
                <a:schemeClr val="bg1">
                  <a:lumMod val="95000"/>
                </a:schemeClr>
              </a:solidFill>
              <a:latin typeface="Helvetica" pitchFamily="2" charset="0"/>
              <a:ea typeface="+mn-ea"/>
              <a:cs typeface="+mn-cs"/>
            </a:defRPr>
          </a:pPr>
          <a:endParaRPr lang="en-US"/>
        </a:p>
      </c:txPr>
    </c:title>
    <c:autoTitleDeleted val="0"/>
    <c:plotArea>
      <c:layout/>
      <c:lineChart>
        <c:grouping val="standard"/>
        <c:varyColors val="0"/>
        <c:ser>
          <c:idx val="0"/>
          <c:order val="0"/>
          <c:tx>
            <c:strRef>
              <c:f>Model!$F$67</c:f>
              <c:strCache>
                <c:ptCount val="1"/>
                <c:pt idx="0">
                  <c:v>Visits</c:v>
                </c:pt>
              </c:strCache>
            </c:strRef>
          </c:tx>
          <c:spPr>
            <a:ln w="34925" cap="rnd">
              <a:solidFill>
                <a:srgbClr val="F34641"/>
              </a:solidFill>
              <a:round/>
            </a:ln>
            <a:effectLst>
              <a:outerShdw blurRad="38100" dist="12700" dir="5400000" algn="ctr" rotWithShape="0">
                <a:srgbClr val="000000">
                  <a:alpha val="35000"/>
                </a:srgbClr>
              </a:outerShdw>
            </a:effectLst>
          </c:spPr>
          <c:marker>
            <c:symbol val="none"/>
          </c:marker>
          <c:cat>
            <c:strRef>
              <c:f>Model!$E$68:$E$71</c:f>
              <c:strCache>
                <c:ptCount val="4"/>
                <c:pt idx="0">
                  <c:v>May25- Aug30</c:v>
                </c:pt>
                <c:pt idx="1">
                  <c:v>Aug31 - Jan24</c:v>
                </c:pt>
                <c:pt idx="2">
                  <c:v>Jan25 - May23</c:v>
                </c:pt>
                <c:pt idx="3">
                  <c:v>May24 - Aug29</c:v>
                </c:pt>
              </c:strCache>
            </c:strRef>
          </c:cat>
          <c:val>
            <c:numRef>
              <c:f>Model!$F$68:$F$71</c:f>
              <c:numCache>
                <c:formatCode>General</c:formatCode>
                <c:ptCount val="4"/>
                <c:pt idx="0" formatCode="#,##0">
                  <c:v>1129</c:v>
                </c:pt>
                <c:pt idx="1">
                  <c:v>686</c:v>
                </c:pt>
                <c:pt idx="2" formatCode="#,##0">
                  <c:v>1095.5</c:v>
                </c:pt>
                <c:pt idx="3" formatCode="0">
                  <c:v>864.5</c:v>
                </c:pt>
              </c:numCache>
            </c:numRef>
          </c:val>
          <c:smooth val="0"/>
          <c:extLst>
            <c:ext xmlns:c16="http://schemas.microsoft.com/office/drawing/2014/chart" uri="{C3380CC4-5D6E-409C-BE32-E72D297353CC}">
              <c16:uniqueId val="{00000000-AF72-9D46-B58D-32E7F649D442}"/>
            </c:ext>
          </c:extLst>
        </c:ser>
        <c:ser>
          <c:idx val="1"/>
          <c:order val="1"/>
          <c:tx>
            <c:strRef>
              <c:f>Model!$G$67</c:f>
              <c:strCache>
                <c:ptCount val="1"/>
                <c:pt idx="0">
                  <c:v>Interested visits</c:v>
                </c:pt>
              </c:strCache>
            </c:strRef>
          </c:tx>
          <c:spPr>
            <a:ln w="34925" cap="rnd">
              <a:solidFill>
                <a:srgbClr val="00C1C1"/>
              </a:solidFill>
              <a:round/>
            </a:ln>
            <a:effectLst>
              <a:outerShdw blurRad="38100" dist="12700" dir="5400000" algn="ctr" rotWithShape="0">
                <a:srgbClr val="000000">
                  <a:alpha val="35000"/>
                </a:srgbClr>
              </a:outerShdw>
            </a:effectLst>
          </c:spPr>
          <c:marker>
            <c:symbol val="none"/>
          </c:marker>
          <c:cat>
            <c:strRef>
              <c:f>Model!$E$68:$E$71</c:f>
              <c:strCache>
                <c:ptCount val="4"/>
                <c:pt idx="0">
                  <c:v>May25- Aug30</c:v>
                </c:pt>
                <c:pt idx="1">
                  <c:v>Aug31 - Jan24</c:v>
                </c:pt>
                <c:pt idx="2">
                  <c:v>Jan25 - May23</c:v>
                </c:pt>
                <c:pt idx="3">
                  <c:v>May24 - Aug29</c:v>
                </c:pt>
              </c:strCache>
            </c:strRef>
          </c:cat>
          <c:val>
            <c:numRef>
              <c:f>Model!$G$68:$G$71</c:f>
              <c:numCache>
                <c:formatCode>0</c:formatCode>
                <c:ptCount val="4"/>
                <c:pt idx="0">
                  <c:v>342.0154</c:v>
                </c:pt>
                <c:pt idx="1">
                  <c:v>245.47049999999999</c:v>
                </c:pt>
                <c:pt idx="2">
                  <c:v>328.98615000000001</c:v>
                </c:pt>
                <c:pt idx="3">
                  <c:v>286.47154999999998</c:v>
                </c:pt>
              </c:numCache>
            </c:numRef>
          </c:val>
          <c:smooth val="0"/>
          <c:extLst>
            <c:ext xmlns:c16="http://schemas.microsoft.com/office/drawing/2014/chart" uri="{C3380CC4-5D6E-409C-BE32-E72D297353CC}">
              <c16:uniqueId val="{00000001-AF72-9D46-B58D-32E7F649D442}"/>
            </c:ext>
          </c:extLst>
        </c:ser>
        <c:dLbls>
          <c:showLegendKey val="0"/>
          <c:showVal val="0"/>
          <c:showCatName val="0"/>
          <c:showSerName val="0"/>
          <c:showPercent val="0"/>
          <c:showBubbleSize val="0"/>
        </c:dLbls>
        <c:smooth val="0"/>
        <c:axId val="1054370863"/>
        <c:axId val="1055735855"/>
      </c:lineChart>
      <c:catAx>
        <c:axId val="1054370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95000"/>
                  </a:schemeClr>
                </a:solidFill>
                <a:latin typeface="Helvetica" pitchFamily="2" charset="0"/>
                <a:ea typeface="+mn-ea"/>
                <a:cs typeface="+mn-cs"/>
              </a:defRPr>
            </a:pPr>
            <a:endParaRPr lang="en-US"/>
          </a:p>
        </c:txPr>
        <c:crossAx val="1055735855"/>
        <c:crosses val="autoZero"/>
        <c:auto val="1"/>
        <c:lblAlgn val="ctr"/>
        <c:lblOffset val="100"/>
        <c:noMultiLvlLbl val="0"/>
      </c:catAx>
      <c:valAx>
        <c:axId val="10557358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lumMod val="95000"/>
                  </a:schemeClr>
                </a:solidFill>
                <a:latin typeface="Helvetica" pitchFamily="2" charset="0"/>
                <a:ea typeface="+mn-ea"/>
                <a:cs typeface="+mn-cs"/>
              </a:defRPr>
            </a:pPr>
            <a:endParaRPr lang="en-US"/>
          </a:p>
        </c:txPr>
        <c:crossAx val="1054370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r>
              <a:rPr lang="en-US" altLang="zh-CN">
                <a:solidFill>
                  <a:schemeClr val="bg1">
                    <a:lumMod val="95000"/>
                  </a:schemeClr>
                </a:solidFill>
                <a:latin typeface="Helvetica" pitchFamily="2" charset="0"/>
              </a:rPr>
              <a:t>Traffic</a:t>
            </a:r>
            <a:r>
              <a:rPr lang="zh-CN" altLang="en-US">
                <a:solidFill>
                  <a:schemeClr val="bg1">
                    <a:lumMod val="95000"/>
                  </a:schemeClr>
                </a:solidFill>
                <a:latin typeface="Helvetica" pitchFamily="2" charset="0"/>
              </a:rPr>
              <a:t> </a:t>
            </a:r>
            <a:r>
              <a:rPr lang="en-US" altLang="zh-CN">
                <a:solidFill>
                  <a:schemeClr val="bg1">
                    <a:lumMod val="95000"/>
                  </a:schemeClr>
                </a:solidFill>
                <a:latin typeface="Helvetica" pitchFamily="2" charset="0"/>
              </a:rPr>
              <a:t>Sources</a:t>
            </a:r>
            <a:endParaRPr lang="en-US">
              <a:solidFill>
                <a:schemeClr val="bg1">
                  <a:lumMod val="95000"/>
                </a:schemeClr>
              </a:solidFill>
              <a:latin typeface="Helvetica" pitchFamily="2"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endParaRPr lang="en-US"/>
        </a:p>
      </c:txPr>
    </c:title>
    <c:autoTitleDeleted val="0"/>
    <c:plotArea>
      <c:layout/>
      <c:doughnutChart>
        <c:varyColors val="1"/>
        <c:ser>
          <c:idx val="0"/>
          <c:order val="0"/>
          <c:spPr>
            <a:ln>
              <a:noFill/>
            </a:ln>
          </c:spPr>
          <c:explosion val="2"/>
          <c:dPt>
            <c:idx val="0"/>
            <c:bubble3D val="0"/>
            <c:spPr>
              <a:solidFill>
                <a:srgbClr val="5082BD"/>
              </a:solidFill>
              <a:ln w="19050">
                <a:noFill/>
              </a:ln>
              <a:effectLst/>
            </c:spPr>
            <c:extLst>
              <c:ext xmlns:c16="http://schemas.microsoft.com/office/drawing/2014/chart" uri="{C3380CC4-5D6E-409C-BE32-E72D297353CC}">
                <c16:uniqueId val="{00000001-4A23-5D41-A183-DF0D868342F3}"/>
              </c:ext>
            </c:extLst>
          </c:dPt>
          <c:dPt>
            <c:idx val="1"/>
            <c:bubble3D val="0"/>
            <c:spPr>
              <a:solidFill>
                <a:srgbClr val="BF504D"/>
              </a:solidFill>
              <a:ln w="19050">
                <a:noFill/>
              </a:ln>
              <a:effectLst/>
            </c:spPr>
            <c:extLst>
              <c:ext xmlns:c16="http://schemas.microsoft.com/office/drawing/2014/chart" uri="{C3380CC4-5D6E-409C-BE32-E72D297353CC}">
                <c16:uniqueId val="{00000003-4A23-5D41-A183-DF0D868342F3}"/>
              </c:ext>
            </c:extLst>
          </c:dPt>
          <c:dPt>
            <c:idx val="2"/>
            <c:bubble3D val="0"/>
            <c:spPr>
              <a:solidFill>
                <a:srgbClr val="9BBD59"/>
              </a:solidFill>
              <a:ln w="19050">
                <a:noFill/>
              </a:ln>
              <a:effectLst/>
            </c:spPr>
            <c:extLst>
              <c:ext xmlns:c16="http://schemas.microsoft.com/office/drawing/2014/chart" uri="{C3380CC4-5D6E-409C-BE32-E72D297353CC}">
                <c16:uniqueId val="{00000005-4A23-5D41-A183-DF0D868342F3}"/>
              </c:ext>
            </c:extLst>
          </c:dPt>
          <c:dPt>
            <c:idx val="3"/>
            <c:bubble3D val="0"/>
            <c:spPr>
              <a:solidFill>
                <a:srgbClr val="4CACC6"/>
              </a:solidFill>
              <a:ln w="19050">
                <a:noFill/>
              </a:ln>
              <a:effectLst/>
            </c:spPr>
            <c:extLst>
              <c:ext xmlns:c16="http://schemas.microsoft.com/office/drawing/2014/chart" uri="{C3380CC4-5D6E-409C-BE32-E72D297353CC}">
                <c16:uniqueId val="{00000007-4A23-5D41-A183-DF0D868342F3}"/>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95000"/>
                      </a:schemeClr>
                    </a:solidFill>
                    <a:latin typeface="Helvetica" pitchFamily="2"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Demographics!$B$8:$B$11</c:f>
              <c:strCache>
                <c:ptCount val="4"/>
                <c:pt idx="0">
                  <c:v>Referring Sites</c:v>
                </c:pt>
                <c:pt idx="1">
                  <c:v>Search Engines</c:v>
                </c:pt>
                <c:pt idx="2">
                  <c:v>Direct Traffic</c:v>
                </c:pt>
                <c:pt idx="3">
                  <c:v>Other</c:v>
                </c:pt>
              </c:strCache>
            </c:strRef>
          </c:cat>
          <c:val>
            <c:numRef>
              <c:f>Demographics!$C$8:$C$11</c:f>
              <c:numCache>
                <c:formatCode>#,##0</c:formatCode>
                <c:ptCount val="4"/>
                <c:pt idx="0">
                  <c:v>38754</c:v>
                </c:pt>
                <c:pt idx="1">
                  <c:v>20964</c:v>
                </c:pt>
                <c:pt idx="2">
                  <c:v>9709</c:v>
                </c:pt>
                <c:pt idx="3">
                  <c:v>4</c:v>
                </c:pt>
              </c:numCache>
            </c:numRef>
          </c:val>
          <c:extLst>
            <c:ext xmlns:c16="http://schemas.microsoft.com/office/drawing/2014/chart" uri="{C3380CC4-5D6E-409C-BE32-E72D297353CC}">
              <c16:uniqueId val="{00000008-4A23-5D41-A183-DF0D868342F3}"/>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0656692913385832"/>
          <c:y val="0.42447871099445905"/>
          <c:w val="0.21565529308836395"/>
          <c:h val="0.2760192475940507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r>
              <a:rPr lang="en-US" altLang="zh-CN" baseline="0">
                <a:solidFill>
                  <a:schemeClr val="bg1">
                    <a:lumMod val="95000"/>
                  </a:schemeClr>
                </a:solidFill>
                <a:latin typeface="Helvetica" pitchFamily="2" charset="0"/>
              </a:rPr>
              <a:t>Geographical</a:t>
            </a:r>
            <a:r>
              <a:rPr lang="zh-CN" altLang="en-US" baseline="0">
                <a:solidFill>
                  <a:schemeClr val="bg1">
                    <a:lumMod val="95000"/>
                  </a:schemeClr>
                </a:solidFill>
                <a:latin typeface="Helvetica" pitchFamily="2" charset="0"/>
              </a:rPr>
              <a:t> </a:t>
            </a:r>
            <a:r>
              <a:rPr lang="en-US" altLang="zh-CN" baseline="0">
                <a:solidFill>
                  <a:schemeClr val="bg1">
                    <a:lumMod val="95000"/>
                  </a:schemeClr>
                </a:solidFill>
                <a:latin typeface="Helvetica" pitchFamily="2" charset="0"/>
              </a:rPr>
              <a:t>Distrubution</a:t>
            </a:r>
            <a:endParaRPr lang="en-US">
              <a:solidFill>
                <a:schemeClr val="bg1">
                  <a:lumMod val="95000"/>
                </a:schemeClr>
              </a:solidFill>
              <a:latin typeface="Helvetica" pitchFamily="2"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endParaRPr lang="en-US"/>
        </a:p>
      </c:txPr>
    </c:title>
    <c:autoTitleDeleted val="0"/>
    <c:plotArea>
      <c:layout/>
      <c:doughnutChart>
        <c:varyColors val="1"/>
        <c:ser>
          <c:idx val="0"/>
          <c:order val="0"/>
          <c:spPr>
            <a:ln>
              <a:noFill/>
            </a:ln>
          </c:spPr>
          <c:explosion val="2"/>
          <c:dPt>
            <c:idx val="0"/>
            <c:bubble3D val="0"/>
            <c:spPr>
              <a:solidFill>
                <a:srgbClr val="5082BD"/>
              </a:solidFill>
              <a:ln w="19050">
                <a:noFill/>
              </a:ln>
              <a:effectLst/>
            </c:spPr>
            <c:extLst>
              <c:ext xmlns:c16="http://schemas.microsoft.com/office/drawing/2014/chart" uri="{C3380CC4-5D6E-409C-BE32-E72D297353CC}">
                <c16:uniqueId val="{00000001-2744-A949-BF8C-9F20DD675D12}"/>
              </c:ext>
            </c:extLst>
          </c:dPt>
          <c:dPt>
            <c:idx val="1"/>
            <c:bubble3D val="0"/>
            <c:spPr>
              <a:solidFill>
                <a:srgbClr val="BF504D"/>
              </a:solidFill>
              <a:ln w="19050">
                <a:noFill/>
              </a:ln>
              <a:effectLst/>
            </c:spPr>
            <c:extLst>
              <c:ext xmlns:c16="http://schemas.microsoft.com/office/drawing/2014/chart" uri="{C3380CC4-5D6E-409C-BE32-E72D297353CC}">
                <c16:uniqueId val="{00000003-2744-A949-BF8C-9F20DD675D12}"/>
              </c:ext>
            </c:extLst>
          </c:dPt>
          <c:dPt>
            <c:idx val="2"/>
            <c:bubble3D val="0"/>
            <c:spPr>
              <a:solidFill>
                <a:srgbClr val="9BBD59"/>
              </a:solidFill>
              <a:ln w="19050">
                <a:noFill/>
              </a:ln>
              <a:effectLst/>
            </c:spPr>
            <c:extLst>
              <c:ext xmlns:c16="http://schemas.microsoft.com/office/drawing/2014/chart" uri="{C3380CC4-5D6E-409C-BE32-E72D297353CC}">
                <c16:uniqueId val="{00000005-2744-A949-BF8C-9F20DD675D12}"/>
              </c:ext>
            </c:extLst>
          </c:dPt>
          <c:dPt>
            <c:idx val="3"/>
            <c:bubble3D val="0"/>
            <c:spPr>
              <a:solidFill>
                <a:srgbClr val="8164A2"/>
              </a:solidFill>
              <a:ln w="19050">
                <a:noFill/>
              </a:ln>
              <a:effectLst/>
            </c:spPr>
            <c:extLst>
              <c:ext xmlns:c16="http://schemas.microsoft.com/office/drawing/2014/chart" uri="{C3380CC4-5D6E-409C-BE32-E72D297353CC}">
                <c16:uniqueId val="{00000007-2744-A949-BF8C-9F20DD675D12}"/>
              </c:ext>
            </c:extLst>
          </c:dPt>
          <c:dPt>
            <c:idx val="4"/>
            <c:bubble3D val="0"/>
            <c:spPr>
              <a:solidFill>
                <a:srgbClr val="4CACC6"/>
              </a:solidFill>
              <a:ln w="19050">
                <a:noFill/>
              </a:ln>
              <a:effectLst/>
            </c:spPr>
            <c:extLst>
              <c:ext xmlns:c16="http://schemas.microsoft.com/office/drawing/2014/chart" uri="{C3380CC4-5D6E-409C-BE32-E72D297353CC}">
                <c16:uniqueId val="{00000009-2744-A949-BF8C-9F20DD675D12}"/>
              </c:ext>
            </c:extLst>
          </c:dPt>
          <c:dPt>
            <c:idx val="5"/>
            <c:bubble3D val="0"/>
            <c:spPr>
              <a:solidFill>
                <a:schemeClr val="accent6"/>
              </a:solidFill>
              <a:ln w="19050">
                <a:noFill/>
              </a:ln>
              <a:effectLst/>
            </c:spPr>
            <c:extLst>
              <c:ext xmlns:c16="http://schemas.microsoft.com/office/drawing/2014/chart" uri="{C3380CC4-5D6E-409C-BE32-E72D297353CC}">
                <c16:uniqueId val="{0000000B-2744-A949-BF8C-9F20DD675D12}"/>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2744-A949-BF8C-9F20DD675D12}"/>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2744-A949-BF8C-9F20DD675D12}"/>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2744-A949-BF8C-9F20DD675D12}"/>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2744-A949-BF8C-9F20DD675D12}"/>
              </c:ext>
            </c:extLst>
          </c:dPt>
          <c:dLbls>
            <c:dLbl>
              <c:idx val="7"/>
              <c:layout>
                <c:manualLayout>
                  <c:x val="-2.6999011028351937E-3"/>
                  <c:y val="-2.45361634713841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2744-A949-BF8C-9F20DD675D12}"/>
                </c:ext>
              </c:extLst>
            </c:dLbl>
            <c:dLbl>
              <c:idx val="8"/>
              <c:layout>
                <c:manualLayout>
                  <c:x val="5.399802205670338E-3"/>
                  <c:y val="2.86255240499481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2744-A949-BF8C-9F20DD675D12}"/>
                </c:ext>
              </c:extLst>
            </c:dLbl>
            <c:dLbl>
              <c:idx val="9"/>
              <c:layout>
                <c:manualLayout>
                  <c:x val="-4.9497615084638632E-17"/>
                  <c:y val="-3.680424520707620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2744-A949-BF8C-9F20DD675D1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Helvetica" pitchFamily="2"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Demographics!$B$41:$B$50</c:f>
              <c:strCache>
                <c:ptCount val="10"/>
                <c:pt idx="0">
                  <c:v>South America</c:v>
                </c:pt>
                <c:pt idx="1">
                  <c:v>Northern America</c:v>
                </c:pt>
                <c:pt idx="2">
                  <c:v>Central America</c:v>
                </c:pt>
                <c:pt idx="3">
                  <c:v>Western Europe</c:v>
                </c:pt>
                <c:pt idx="4">
                  <c:v>Eastern Asia</c:v>
                </c:pt>
                <c:pt idx="5">
                  <c:v>Northern Europe</c:v>
                </c:pt>
                <c:pt idx="6">
                  <c:v>Southern Asia</c:v>
                </c:pt>
                <c:pt idx="7">
                  <c:v>South-Eastern Asia</c:v>
                </c:pt>
                <c:pt idx="8">
                  <c:v>Southern Europe</c:v>
                </c:pt>
                <c:pt idx="9">
                  <c:v>Eastern Europe</c:v>
                </c:pt>
              </c:strCache>
            </c:strRef>
          </c:cat>
          <c:val>
            <c:numRef>
              <c:f>Demographics!$C$41:$C$50</c:f>
              <c:numCache>
                <c:formatCode>#,##0</c:formatCode>
                <c:ptCount val="10"/>
                <c:pt idx="0">
                  <c:v>22616</c:v>
                </c:pt>
                <c:pt idx="1">
                  <c:v>17509</c:v>
                </c:pt>
                <c:pt idx="2">
                  <c:v>6776</c:v>
                </c:pt>
                <c:pt idx="3">
                  <c:v>5214</c:v>
                </c:pt>
                <c:pt idx="4">
                  <c:v>3228</c:v>
                </c:pt>
                <c:pt idx="5">
                  <c:v>2721</c:v>
                </c:pt>
                <c:pt idx="6">
                  <c:v>2589</c:v>
                </c:pt>
                <c:pt idx="7">
                  <c:v>1968</c:v>
                </c:pt>
                <c:pt idx="8">
                  <c:v>1538</c:v>
                </c:pt>
                <c:pt idx="9">
                  <c:v>1427</c:v>
                </c:pt>
              </c:numCache>
            </c:numRef>
          </c:val>
          <c:extLst>
            <c:ext xmlns:c16="http://schemas.microsoft.com/office/drawing/2014/chart" uri="{C3380CC4-5D6E-409C-BE32-E72D297353CC}">
              <c16:uniqueId val="{00000014-2744-A949-BF8C-9F20DD675D12}"/>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7969457528217148"/>
          <c:y val="0.24225694064309225"/>
          <c:w val="0.24740809494127822"/>
          <c:h val="0.609520804219447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bg1">
                    <a:lumMod val="95000"/>
                  </a:schemeClr>
                </a:solidFill>
                <a:latin typeface="Helvetica" pitchFamily="2" charset="0"/>
                <a:ea typeface="+mn-ea"/>
                <a:cs typeface="+mn-cs"/>
              </a:defRPr>
            </a:pPr>
            <a:r>
              <a:rPr lang="en-US" sz="2400">
                <a:solidFill>
                  <a:schemeClr val="bg1">
                    <a:lumMod val="95000"/>
                  </a:schemeClr>
                </a:solidFill>
                <a:latin typeface="Helvetica" pitchFamily="2" charset="0"/>
              </a:rPr>
              <a:t>Proportion of Traffic Sources</a:t>
            </a:r>
          </a:p>
        </c:rich>
      </c:tx>
      <c:layout>
        <c:manualLayout>
          <c:xMode val="edge"/>
          <c:yMode val="edge"/>
          <c:x val="3.6407552389009112E-2"/>
          <c:y val="2.635134399496137E-2"/>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bg1">
                  <a:lumMod val="95000"/>
                </a:schemeClr>
              </a:solidFill>
              <a:latin typeface="Helvetica" pitchFamily="2" charset="0"/>
              <a:ea typeface="+mn-ea"/>
              <a:cs typeface="+mn-cs"/>
            </a:defRPr>
          </a:pPr>
          <a:endParaRPr lang="en-US"/>
        </a:p>
      </c:txPr>
    </c:title>
    <c:autoTitleDeleted val="0"/>
    <c:plotArea>
      <c:layout>
        <c:manualLayout>
          <c:layoutTarget val="inner"/>
          <c:xMode val="edge"/>
          <c:yMode val="edge"/>
          <c:x val="5.2664443730248006E-2"/>
          <c:y val="0.18647687432197335"/>
          <c:w val="0.55244568126829408"/>
          <c:h val="0.63278702264406217"/>
        </c:manualLayout>
      </c:layout>
      <c:doughnutChart>
        <c:varyColors val="1"/>
        <c:ser>
          <c:idx val="0"/>
          <c:order val="0"/>
          <c:tx>
            <c:strRef>
              <c:f>Demographics!$C$7</c:f>
              <c:strCache>
                <c:ptCount val="1"/>
                <c:pt idx="0">
                  <c:v>Visits</c:v>
                </c:pt>
              </c:strCache>
            </c:strRef>
          </c:tx>
          <c:explosion val="2"/>
          <c:dPt>
            <c:idx val="0"/>
            <c:bubble3D val="0"/>
            <c:spPr>
              <a:solidFill>
                <a:srgbClr val="4F81B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458-574A-8B6B-141C17CCA8D2}"/>
              </c:ext>
            </c:extLst>
          </c:dPt>
          <c:dPt>
            <c:idx val="1"/>
            <c:bubble3D val="0"/>
            <c:spPr>
              <a:solidFill>
                <a:srgbClr val="C0504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458-574A-8B6B-141C17CCA8D2}"/>
              </c:ext>
            </c:extLst>
          </c:dPt>
          <c:dPt>
            <c:idx val="2"/>
            <c:bubble3D val="0"/>
            <c:spPr>
              <a:solidFill>
                <a:srgbClr val="9BBC59"/>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F458-574A-8B6B-141C17CCA8D2}"/>
              </c:ext>
            </c:extLst>
          </c:dPt>
          <c:dPt>
            <c:idx val="3"/>
            <c:bubble3D val="0"/>
            <c:spPr>
              <a:solidFill>
                <a:srgbClr val="4BACC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F458-574A-8B6B-141C17CCA8D2}"/>
              </c:ext>
            </c:extLst>
          </c:dPt>
          <c:dLbls>
            <c:spPr>
              <a:noFill/>
              <a:ln>
                <a:noFill/>
              </a:ln>
              <a:effectLst>
                <a:outerShdw blurRad="50800" dist="38100" dir="2700000" sx="1000" sy="1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Helvetica" pitchFamily="2" charset="0"/>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Demographics!$B$8:$B$11</c:f>
              <c:strCache>
                <c:ptCount val="4"/>
                <c:pt idx="0">
                  <c:v>Referring Sites</c:v>
                </c:pt>
                <c:pt idx="1">
                  <c:v>Search Engines</c:v>
                </c:pt>
                <c:pt idx="2">
                  <c:v>Direct Traffic</c:v>
                </c:pt>
                <c:pt idx="3">
                  <c:v>Other</c:v>
                </c:pt>
              </c:strCache>
            </c:strRef>
          </c:cat>
          <c:val>
            <c:numRef>
              <c:f>Demographics!$C$8:$C$11</c:f>
              <c:numCache>
                <c:formatCode>#,##0</c:formatCode>
                <c:ptCount val="4"/>
                <c:pt idx="0">
                  <c:v>38754</c:v>
                </c:pt>
                <c:pt idx="1">
                  <c:v>20964</c:v>
                </c:pt>
                <c:pt idx="2">
                  <c:v>9709</c:v>
                </c:pt>
                <c:pt idx="3">
                  <c:v>4</c:v>
                </c:pt>
              </c:numCache>
            </c:numRef>
          </c:val>
          <c:extLst>
            <c:ext xmlns:c16="http://schemas.microsoft.com/office/drawing/2014/chart" uri="{C3380CC4-5D6E-409C-BE32-E72D297353CC}">
              <c16:uniqueId val="{00000008-F458-574A-8B6B-141C17CCA8D2}"/>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endParaRPr lang="en-US"/>
          </a:p>
        </c:txPr>
      </c:legendEntry>
      <c:legendEntry>
        <c:idx val="1"/>
        <c:txPr>
          <a:bodyPr rot="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endParaRPr lang="en-US"/>
          </a:p>
        </c:txPr>
      </c:legendEntry>
      <c:legendEntry>
        <c:idx val="2"/>
        <c:txPr>
          <a:bodyPr rot="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endParaRPr lang="en-US"/>
          </a:p>
        </c:txPr>
      </c:legendEntry>
      <c:legendEntry>
        <c:idx val="3"/>
        <c:txPr>
          <a:bodyPr rot="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endParaRPr lang="en-US"/>
          </a:p>
        </c:txPr>
      </c:legendEntry>
      <c:layout>
        <c:manualLayout>
          <c:xMode val="edge"/>
          <c:yMode val="edge"/>
          <c:x val="0.64842122328988661"/>
          <c:y val="0.24587658101798546"/>
          <c:w val="0.32859570894976997"/>
          <c:h val="0.53923131986124118"/>
        </c:manualLayout>
      </c:layout>
      <c:overlay val="0"/>
      <c:spPr>
        <a:solidFill>
          <a:srgbClr val="39372F">
            <a:alpha val="39000"/>
          </a:srgbClr>
        </a:solidFill>
        <a:ln>
          <a:noFill/>
        </a:ln>
        <a:effectLst/>
      </c:spPr>
      <c:txPr>
        <a:bodyPr rot="0" spcFirstLastPara="1" vertOverflow="ellipsis" vert="horz" wrap="square" anchor="ctr" anchorCtr="1"/>
        <a:lstStyle/>
        <a:p>
          <a:pPr>
            <a:defRPr sz="1100" b="0"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39372F"/>
    </a:solidFill>
    <a:ln w="9525" cap="flat" cmpd="sng" algn="ctr">
      <a:noFill/>
      <a:round/>
    </a:ln>
    <a:effectLst>
      <a:glow>
        <a:schemeClr val="bg1">
          <a:lumMod val="85000"/>
          <a:alpha val="10000"/>
        </a:schemeClr>
      </a:glow>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bg1">
                    <a:lumMod val="95000"/>
                  </a:schemeClr>
                </a:solidFill>
                <a:latin typeface="Helvetica" pitchFamily="2" charset="0"/>
                <a:ea typeface="+mn-ea"/>
                <a:cs typeface="+mn-cs"/>
              </a:defRPr>
            </a:pPr>
            <a:r>
              <a:rPr lang="en-US" altLang="zh-CN" sz="2400" b="1">
                <a:solidFill>
                  <a:schemeClr val="bg1">
                    <a:lumMod val="95000"/>
                  </a:schemeClr>
                </a:solidFill>
                <a:latin typeface="Helvetica" pitchFamily="2" charset="0"/>
              </a:rPr>
              <a:t>Proportion</a:t>
            </a:r>
            <a:r>
              <a:rPr lang="zh-CN" altLang="en-US" sz="2400" b="1">
                <a:solidFill>
                  <a:schemeClr val="bg1">
                    <a:lumMod val="95000"/>
                  </a:schemeClr>
                </a:solidFill>
                <a:latin typeface="Helvetica" pitchFamily="2" charset="0"/>
              </a:rPr>
              <a:t> </a:t>
            </a:r>
            <a:r>
              <a:rPr lang="en-US" altLang="zh-CN" sz="2400" b="1">
                <a:solidFill>
                  <a:schemeClr val="bg1">
                    <a:lumMod val="95000"/>
                  </a:schemeClr>
                </a:solidFill>
                <a:latin typeface="Helvetica" pitchFamily="2" charset="0"/>
              </a:rPr>
              <a:t>of</a:t>
            </a:r>
            <a:r>
              <a:rPr lang="zh-CN" altLang="en-US" sz="2400" b="1">
                <a:solidFill>
                  <a:schemeClr val="bg1">
                    <a:lumMod val="95000"/>
                  </a:schemeClr>
                </a:solidFill>
                <a:latin typeface="Helvetica" pitchFamily="2" charset="0"/>
              </a:rPr>
              <a:t> </a:t>
            </a:r>
            <a:r>
              <a:rPr lang="en-US" altLang="zh-CN" sz="2400" b="1">
                <a:solidFill>
                  <a:schemeClr val="bg1">
                    <a:lumMod val="95000"/>
                  </a:schemeClr>
                </a:solidFill>
                <a:latin typeface="Helvetica" pitchFamily="2" charset="0"/>
              </a:rPr>
              <a:t>Referring</a:t>
            </a:r>
            <a:r>
              <a:rPr lang="zh-CN" altLang="en-US" sz="2400" b="1" baseline="0">
                <a:solidFill>
                  <a:schemeClr val="bg1">
                    <a:lumMod val="95000"/>
                  </a:schemeClr>
                </a:solidFill>
                <a:latin typeface="Helvetica" pitchFamily="2" charset="0"/>
              </a:rPr>
              <a:t> </a:t>
            </a:r>
            <a:r>
              <a:rPr lang="en-US" altLang="zh-CN" sz="2400" b="1" baseline="0">
                <a:solidFill>
                  <a:schemeClr val="bg1">
                    <a:lumMod val="95000"/>
                  </a:schemeClr>
                </a:solidFill>
                <a:latin typeface="Helvetica" pitchFamily="2" charset="0"/>
              </a:rPr>
              <a:t>Sites</a:t>
            </a:r>
            <a:endParaRPr lang="en-US" sz="2400" b="1">
              <a:solidFill>
                <a:schemeClr val="bg1">
                  <a:lumMod val="95000"/>
                </a:schemeClr>
              </a:solidFill>
              <a:latin typeface="Helvetica" pitchFamily="2" charset="0"/>
            </a:endParaRP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bg1">
                  <a:lumMod val="95000"/>
                </a:schemeClr>
              </a:solidFill>
              <a:latin typeface="Helvetica" pitchFamily="2" charset="0"/>
              <a:ea typeface="+mn-ea"/>
              <a:cs typeface="+mn-cs"/>
            </a:defRPr>
          </a:pPr>
          <a:endParaRPr lang="en-US"/>
        </a:p>
      </c:txPr>
    </c:title>
    <c:autoTitleDeleted val="0"/>
    <c:plotArea>
      <c:layout>
        <c:manualLayout>
          <c:layoutTarget val="inner"/>
          <c:xMode val="edge"/>
          <c:yMode val="edge"/>
          <c:x val="6.3798728403224411E-2"/>
          <c:y val="0.19967863513193443"/>
          <c:w val="0.49241950672196511"/>
          <c:h val="0.60584755053783013"/>
        </c:manualLayout>
      </c:layout>
      <c:doughnutChart>
        <c:varyColors val="1"/>
        <c:ser>
          <c:idx val="0"/>
          <c:order val="0"/>
          <c:spPr>
            <a:ln>
              <a:noFill/>
            </a:ln>
          </c:spPr>
          <c:explosion val="2"/>
          <c:dPt>
            <c:idx val="0"/>
            <c:bubble3D val="0"/>
            <c:spPr>
              <a:solidFill>
                <a:srgbClr val="4F81BD"/>
              </a:solidFill>
              <a:ln w="19050">
                <a:noFill/>
              </a:ln>
              <a:effectLst/>
            </c:spPr>
            <c:extLst>
              <c:ext xmlns:c16="http://schemas.microsoft.com/office/drawing/2014/chart" uri="{C3380CC4-5D6E-409C-BE32-E72D297353CC}">
                <c16:uniqueId val="{00000001-FC38-0449-8BF6-20CCF884EE72}"/>
              </c:ext>
            </c:extLst>
          </c:dPt>
          <c:dPt>
            <c:idx val="1"/>
            <c:bubble3D val="0"/>
            <c:spPr>
              <a:solidFill>
                <a:srgbClr val="C0504D"/>
              </a:solidFill>
              <a:ln w="19050">
                <a:noFill/>
              </a:ln>
              <a:effectLst/>
            </c:spPr>
            <c:extLst>
              <c:ext xmlns:c16="http://schemas.microsoft.com/office/drawing/2014/chart" uri="{C3380CC4-5D6E-409C-BE32-E72D297353CC}">
                <c16:uniqueId val="{00000003-FC38-0449-8BF6-20CCF884EE72}"/>
              </c:ext>
            </c:extLst>
          </c:dPt>
          <c:dPt>
            <c:idx val="2"/>
            <c:bubble3D val="0"/>
            <c:spPr>
              <a:solidFill>
                <a:srgbClr val="9BBC59"/>
              </a:solidFill>
              <a:ln w="19050">
                <a:noFill/>
              </a:ln>
              <a:effectLst/>
            </c:spPr>
            <c:extLst>
              <c:ext xmlns:c16="http://schemas.microsoft.com/office/drawing/2014/chart" uri="{C3380CC4-5D6E-409C-BE32-E72D297353CC}">
                <c16:uniqueId val="{00000005-FC38-0449-8BF6-20CCF884EE72}"/>
              </c:ext>
            </c:extLst>
          </c:dPt>
          <c:dPt>
            <c:idx val="3"/>
            <c:bubble3D val="0"/>
            <c:spPr>
              <a:solidFill>
                <a:srgbClr val="4BACC5"/>
              </a:solidFill>
              <a:ln w="19050">
                <a:noFill/>
              </a:ln>
              <a:effectLst/>
            </c:spPr>
            <c:extLst>
              <c:ext xmlns:c16="http://schemas.microsoft.com/office/drawing/2014/chart" uri="{C3380CC4-5D6E-409C-BE32-E72D297353CC}">
                <c16:uniqueId val="{00000007-FC38-0449-8BF6-20CCF884EE72}"/>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lumMod val="95000"/>
                      </a:schemeClr>
                    </a:solidFill>
                    <a:latin typeface="Helvetica" pitchFamily="2"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Demographics!$L$17:$L$20</c:f>
              <c:strCache>
                <c:ptCount val="4"/>
                <c:pt idx="0">
                  <c:v>googleads.g.doubleclick.net</c:v>
                </c:pt>
                <c:pt idx="1">
                  <c:v>pagead2.googlesyndication.com</c:v>
                </c:pt>
                <c:pt idx="2">
                  <c:v>sedoparking.com</c:v>
                </c:pt>
                <c:pt idx="3">
                  <c:v>Others</c:v>
                </c:pt>
              </c:strCache>
            </c:strRef>
          </c:cat>
          <c:val>
            <c:numRef>
              <c:f>Demographics!$M$17:$M$20</c:f>
              <c:numCache>
                <c:formatCode>#,##0</c:formatCode>
                <c:ptCount val="4"/>
                <c:pt idx="0">
                  <c:v>15626</c:v>
                </c:pt>
                <c:pt idx="1">
                  <c:v>8044</c:v>
                </c:pt>
                <c:pt idx="2">
                  <c:v>3138</c:v>
                </c:pt>
                <c:pt idx="3">
                  <c:v>3034</c:v>
                </c:pt>
              </c:numCache>
            </c:numRef>
          </c:val>
          <c:extLst>
            <c:ext xmlns:c16="http://schemas.microsoft.com/office/drawing/2014/chart" uri="{C3380CC4-5D6E-409C-BE32-E72D297353CC}">
              <c16:uniqueId val="{00000008-FC38-0449-8BF6-20CCF884EE72}"/>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58821034775233239"/>
          <c:y val="0.30161378820444673"/>
          <c:w val="0.39694656488549612"/>
          <c:h val="0.39415060064868701"/>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r>
              <a:rPr lang="en-US" sz="1800" b="1">
                <a:solidFill>
                  <a:schemeClr val="bg1">
                    <a:lumMod val="95000"/>
                  </a:schemeClr>
                </a:solidFill>
                <a:latin typeface="Helvetica" pitchFamily="2" charset="0"/>
              </a:rPr>
              <a:t>Comparison between Visits and Int</a:t>
            </a:r>
            <a:r>
              <a:rPr lang="en-US" altLang="zh-CN" sz="1800" b="1">
                <a:solidFill>
                  <a:schemeClr val="bg1">
                    <a:lumMod val="95000"/>
                  </a:schemeClr>
                </a:solidFill>
                <a:latin typeface="Helvetica" pitchFamily="2" charset="0"/>
              </a:rPr>
              <a:t>e</a:t>
            </a:r>
            <a:r>
              <a:rPr lang="en-US" sz="1800" b="1">
                <a:solidFill>
                  <a:schemeClr val="bg1">
                    <a:lumMod val="95000"/>
                  </a:schemeClr>
                </a:solidFill>
                <a:latin typeface="Helvetica" pitchFamily="2" charset="0"/>
              </a:rPr>
              <a:t>rested Visits   </a:t>
            </a:r>
          </a:p>
        </c:rich>
      </c:tx>
      <c:layout>
        <c:manualLayout>
          <c:xMode val="edge"/>
          <c:yMode val="edge"/>
          <c:x val="0.25653396584933663"/>
          <c:y val="1.720641386980183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95000"/>
                </a:schemeClr>
              </a:solidFill>
              <a:latin typeface="Helvetica" pitchFamily="2" charset="0"/>
              <a:ea typeface="+mn-ea"/>
              <a:cs typeface="+mn-cs"/>
            </a:defRPr>
          </a:pPr>
          <a:endParaRPr lang="en-US"/>
        </a:p>
      </c:txPr>
    </c:title>
    <c:autoTitleDeleted val="0"/>
    <c:plotArea>
      <c:layout/>
      <c:lineChart>
        <c:grouping val="standard"/>
        <c:varyColors val="0"/>
        <c:ser>
          <c:idx val="0"/>
          <c:order val="0"/>
          <c:tx>
            <c:strRef>
              <c:f>'Weekly Visits'!$B$5</c:f>
              <c:strCache>
                <c:ptCount val="1"/>
                <c:pt idx="0">
                  <c:v>Visits</c:v>
                </c:pt>
              </c:strCache>
            </c:strRef>
          </c:tx>
          <c:spPr>
            <a:ln w="38100" cap="rnd">
              <a:solidFill>
                <a:srgbClr val="F34641"/>
              </a:solidFill>
              <a:round/>
            </a:ln>
            <a:effectLst/>
          </c:spPr>
          <c:marker>
            <c:symbol val="none"/>
          </c:marker>
          <c:cat>
            <c:strRef>
              <c:f>'Weekly Visits'!$A$6:$A$71</c:f>
              <c:strCache>
                <c:ptCount val="66"/>
                <c:pt idx="0">
                  <c:v>May 25 - May 31</c:v>
                </c:pt>
                <c:pt idx="1">
                  <c:v>Jun 1 - Jun 7</c:v>
                </c:pt>
                <c:pt idx="2">
                  <c:v>Jun 8 - Jun 14</c:v>
                </c:pt>
                <c:pt idx="3">
                  <c:v>Jun 15 - Jun 21</c:v>
                </c:pt>
                <c:pt idx="4">
                  <c:v>Jun 22 - Jun 28</c:v>
                </c:pt>
                <c:pt idx="5">
                  <c:v>Jun 29 - Jul 5</c:v>
                </c:pt>
                <c:pt idx="6">
                  <c:v>Jul 6 - Jul 12</c:v>
                </c:pt>
                <c:pt idx="7">
                  <c:v>Jul 13 - Jul 19</c:v>
                </c:pt>
                <c:pt idx="8">
                  <c:v>Jul 20 - Jul 26</c:v>
                </c:pt>
                <c:pt idx="9">
                  <c:v>Jul 27 - Aug 2</c:v>
                </c:pt>
                <c:pt idx="10">
                  <c:v>Aug 3 - Aug 9</c:v>
                </c:pt>
                <c:pt idx="11">
                  <c:v>Aug 10 - Aug 16</c:v>
                </c:pt>
                <c:pt idx="12">
                  <c:v>Aug 17 - Aug 23</c:v>
                </c:pt>
                <c:pt idx="13">
                  <c:v>Aug 24 - Aug 30</c:v>
                </c:pt>
                <c:pt idx="14">
                  <c:v>Aug 31 - Sep 6</c:v>
                </c:pt>
                <c:pt idx="15">
                  <c:v>Sep 7 - Sep 13</c:v>
                </c:pt>
                <c:pt idx="16">
                  <c:v>Sep 14 - Sep 20</c:v>
                </c:pt>
                <c:pt idx="17">
                  <c:v>Sep 21 - Sep 27</c:v>
                </c:pt>
                <c:pt idx="18">
                  <c:v>Sep 28 - Oct 4</c:v>
                </c:pt>
                <c:pt idx="19">
                  <c:v>Oct 5 - Oct 11</c:v>
                </c:pt>
                <c:pt idx="20">
                  <c:v>Oct 12 - Oct 18</c:v>
                </c:pt>
                <c:pt idx="21">
                  <c:v>Oct 19 - Oct 25</c:v>
                </c:pt>
                <c:pt idx="22">
                  <c:v>Oct 26 - Nov 1</c:v>
                </c:pt>
                <c:pt idx="23">
                  <c:v>Nov 2 - Nov 8</c:v>
                </c:pt>
                <c:pt idx="24">
                  <c:v>Nov 9 - Nov 15</c:v>
                </c:pt>
                <c:pt idx="25">
                  <c:v>Nov 16 - Nov 22</c:v>
                </c:pt>
                <c:pt idx="26">
                  <c:v>Nov 23 - Nov 29</c:v>
                </c:pt>
                <c:pt idx="27">
                  <c:v>Nov 30 - Dec 6</c:v>
                </c:pt>
                <c:pt idx="28">
                  <c:v>Dec 7 - Dec 13</c:v>
                </c:pt>
                <c:pt idx="29">
                  <c:v>Dec 14 - Dec 20</c:v>
                </c:pt>
                <c:pt idx="30">
                  <c:v>Dec 21 - Dec 27</c:v>
                </c:pt>
                <c:pt idx="31">
                  <c:v>Dec 28 - Jan 3</c:v>
                </c:pt>
                <c:pt idx="32">
                  <c:v>Jan 4 - Jan 10</c:v>
                </c:pt>
                <c:pt idx="33">
                  <c:v>Jan 11 - Jan 17</c:v>
                </c:pt>
                <c:pt idx="34">
                  <c:v>Jan 18 - Jan 24</c:v>
                </c:pt>
                <c:pt idx="35">
                  <c:v>Jan 25 - Jan 31</c:v>
                </c:pt>
                <c:pt idx="36">
                  <c:v>Feb 1 - Feb 7</c:v>
                </c:pt>
                <c:pt idx="37">
                  <c:v>Feb 8 - Feb 14</c:v>
                </c:pt>
                <c:pt idx="38">
                  <c:v>Feb 15 - Feb 21</c:v>
                </c:pt>
                <c:pt idx="39">
                  <c:v>Feb 22 - Feb 28</c:v>
                </c:pt>
                <c:pt idx="40">
                  <c:v>Mar 1 - Mar 7</c:v>
                </c:pt>
                <c:pt idx="41">
                  <c:v>Mar 8 - Mar 14</c:v>
                </c:pt>
                <c:pt idx="42">
                  <c:v>Mar 15 - Mar 21</c:v>
                </c:pt>
                <c:pt idx="43">
                  <c:v>Mar 22 - Mar 28</c:v>
                </c:pt>
                <c:pt idx="44">
                  <c:v>Mar 29 - Apr 4</c:v>
                </c:pt>
                <c:pt idx="45">
                  <c:v>Apr 5 - Apr 11</c:v>
                </c:pt>
                <c:pt idx="46">
                  <c:v>Apr 12 - Apr 18</c:v>
                </c:pt>
                <c:pt idx="47">
                  <c:v>Apr 19 - Apr 25</c:v>
                </c:pt>
                <c:pt idx="48">
                  <c:v>Apr 26 - May 2</c:v>
                </c:pt>
                <c:pt idx="49">
                  <c:v>May 3 - May 9</c:v>
                </c:pt>
                <c:pt idx="50">
                  <c:v>May 10 - May 16</c:v>
                </c:pt>
                <c:pt idx="51">
                  <c:v>May 17 - May 23</c:v>
                </c:pt>
                <c:pt idx="52">
                  <c:v>May 24 - May 30</c:v>
                </c:pt>
                <c:pt idx="53">
                  <c:v>May 31 - Jun 6</c:v>
                </c:pt>
                <c:pt idx="54">
                  <c:v>Jun 7 - Jun 13</c:v>
                </c:pt>
                <c:pt idx="55">
                  <c:v>Jun 14 - Jun 20</c:v>
                </c:pt>
                <c:pt idx="56">
                  <c:v>Jun 21 - Jun 27</c:v>
                </c:pt>
                <c:pt idx="57">
                  <c:v>Jun 28 - Jul 4</c:v>
                </c:pt>
                <c:pt idx="58">
                  <c:v>Jul 5 - Jul 11</c:v>
                </c:pt>
                <c:pt idx="59">
                  <c:v>Jul 12 - Jul 18</c:v>
                </c:pt>
                <c:pt idx="60">
                  <c:v>Jul 19 - Jul 25</c:v>
                </c:pt>
                <c:pt idx="61">
                  <c:v>Jul 26 - Aug 1</c:v>
                </c:pt>
                <c:pt idx="62">
                  <c:v>Aug 2 - Aug 8</c:v>
                </c:pt>
                <c:pt idx="63">
                  <c:v>Aug 9 - Aug 15</c:v>
                </c:pt>
                <c:pt idx="64">
                  <c:v>Aug 16 - Aug 22</c:v>
                </c:pt>
                <c:pt idx="65">
                  <c:v>Aug 23 - Aug 29</c:v>
                </c:pt>
              </c:strCache>
            </c:strRef>
          </c:cat>
          <c:val>
            <c:numRef>
              <c:f>'Weekly Visits'!$B$6:$B$71</c:f>
              <c:numCache>
                <c:formatCode>#,##0</c:formatCode>
                <c:ptCount val="66"/>
                <c:pt idx="0">
                  <c:v>1632</c:v>
                </c:pt>
                <c:pt idx="1">
                  <c:v>1580</c:v>
                </c:pt>
                <c:pt idx="2">
                  <c:v>1441</c:v>
                </c:pt>
                <c:pt idx="3">
                  <c:v>1452</c:v>
                </c:pt>
                <c:pt idx="4">
                  <c:v>1339</c:v>
                </c:pt>
                <c:pt idx="5" formatCode="General">
                  <c:v>892</c:v>
                </c:pt>
                <c:pt idx="6" formatCode="General">
                  <c:v>797</c:v>
                </c:pt>
                <c:pt idx="7" formatCode="General">
                  <c:v>744</c:v>
                </c:pt>
                <c:pt idx="8">
                  <c:v>1044</c:v>
                </c:pt>
                <c:pt idx="9" formatCode="General">
                  <c:v>906</c:v>
                </c:pt>
                <c:pt idx="10" formatCode="General">
                  <c:v>849</c:v>
                </c:pt>
                <c:pt idx="11" formatCode="General">
                  <c:v>737</c:v>
                </c:pt>
                <c:pt idx="12" formatCode="General">
                  <c:v>734</c:v>
                </c:pt>
                <c:pt idx="13" formatCode="General">
                  <c:v>626</c:v>
                </c:pt>
                <c:pt idx="14" formatCode="General">
                  <c:v>577</c:v>
                </c:pt>
                <c:pt idx="15" formatCode="General">
                  <c:v>562</c:v>
                </c:pt>
                <c:pt idx="16" formatCode="General">
                  <c:v>563</c:v>
                </c:pt>
                <c:pt idx="17" formatCode="General">
                  <c:v>652</c:v>
                </c:pt>
                <c:pt idx="18" formatCode="General">
                  <c:v>611</c:v>
                </c:pt>
                <c:pt idx="19" formatCode="General">
                  <c:v>561</c:v>
                </c:pt>
                <c:pt idx="20" formatCode="General">
                  <c:v>558</c:v>
                </c:pt>
                <c:pt idx="21" formatCode="General">
                  <c:v>570</c:v>
                </c:pt>
                <c:pt idx="22" formatCode="General">
                  <c:v>551</c:v>
                </c:pt>
                <c:pt idx="23" formatCode="General">
                  <c:v>537</c:v>
                </c:pt>
                <c:pt idx="24" formatCode="General">
                  <c:v>543</c:v>
                </c:pt>
                <c:pt idx="25" formatCode="General">
                  <c:v>558</c:v>
                </c:pt>
                <c:pt idx="26" formatCode="General">
                  <c:v>536</c:v>
                </c:pt>
                <c:pt idx="27" formatCode="General">
                  <c:v>549</c:v>
                </c:pt>
                <c:pt idx="28" formatCode="General">
                  <c:v>545</c:v>
                </c:pt>
                <c:pt idx="29" formatCode="General">
                  <c:v>591</c:v>
                </c:pt>
                <c:pt idx="30" formatCode="General">
                  <c:v>383</c:v>
                </c:pt>
                <c:pt idx="31" formatCode="General">
                  <c:v>402</c:v>
                </c:pt>
                <c:pt idx="32" formatCode="General">
                  <c:v>547</c:v>
                </c:pt>
                <c:pt idx="33" formatCode="General">
                  <c:v>631</c:v>
                </c:pt>
                <c:pt idx="34" formatCode="General">
                  <c:v>795</c:v>
                </c:pt>
                <c:pt idx="35">
                  <c:v>1000</c:v>
                </c:pt>
                <c:pt idx="36">
                  <c:v>1207</c:v>
                </c:pt>
                <c:pt idx="37">
                  <c:v>2317</c:v>
                </c:pt>
                <c:pt idx="38">
                  <c:v>2013</c:v>
                </c:pt>
                <c:pt idx="39">
                  <c:v>2324</c:v>
                </c:pt>
                <c:pt idx="40">
                  <c:v>3726</c:v>
                </c:pt>
                <c:pt idx="41">
                  <c:v>2563</c:v>
                </c:pt>
                <c:pt idx="42">
                  <c:v>3006</c:v>
                </c:pt>
                <c:pt idx="43">
                  <c:v>1663</c:v>
                </c:pt>
                <c:pt idx="44">
                  <c:v>1779</c:v>
                </c:pt>
                <c:pt idx="45">
                  <c:v>1086</c:v>
                </c:pt>
                <c:pt idx="46">
                  <c:v>1231</c:v>
                </c:pt>
                <c:pt idx="47">
                  <c:v>1248</c:v>
                </c:pt>
                <c:pt idx="48">
                  <c:v>1674</c:v>
                </c:pt>
                <c:pt idx="49">
                  <c:v>1514</c:v>
                </c:pt>
                <c:pt idx="50">
                  <c:v>1302</c:v>
                </c:pt>
                <c:pt idx="51">
                  <c:v>1191</c:v>
                </c:pt>
                <c:pt idx="52" formatCode="General">
                  <c:v>957</c:v>
                </c:pt>
                <c:pt idx="53" formatCode="General">
                  <c:v>963</c:v>
                </c:pt>
                <c:pt idx="54" formatCode="General">
                  <c:v>882</c:v>
                </c:pt>
                <c:pt idx="55" formatCode="General">
                  <c:v>942</c:v>
                </c:pt>
                <c:pt idx="56" formatCode="General">
                  <c:v>835</c:v>
                </c:pt>
                <c:pt idx="57" formatCode="General">
                  <c:v>802</c:v>
                </c:pt>
                <c:pt idx="58" formatCode="General">
                  <c:v>806</c:v>
                </c:pt>
                <c:pt idx="59" formatCode="General">
                  <c:v>900</c:v>
                </c:pt>
                <c:pt idx="60" formatCode="General">
                  <c:v>860</c:v>
                </c:pt>
                <c:pt idx="61" formatCode="General">
                  <c:v>924</c:v>
                </c:pt>
                <c:pt idx="62" formatCode="General">
                  <c:v>792</c:v>
                </c:pt>
                <c:pt idx="63" formatCode="General">
                  <c:v>781</c:v>
                </c:pt>
                <c:pt idx="64" formatCode="General">
                  <c:v>776</c:v>
                </c:pt>
                <c:pt idx="65" formatCode="General">
                  <c:v>772</c:v>
                </c:pt>
              </c:numCache>
            </c:numRef>
          </c:val>
          <c:smooth val="0"/>
          <c:extLst>
            <c:ext xmlns:c16="http://schemas.microsoft.com/office/drawing/2014/chart" uri="{C3380CC4-5D6E-409C-BE32-E72D297353CC}">
              <c16:uniqueId val="{00000000-49DE-D845-BFD0-8112094A2334}"/>
            </c:ext>
          </c:extLst>
        </c:ser>
        <c:ser>
          <c:idx val="1"/>
          <c:order val="1"/>
          <c:tx>
            <c:strRef>
              <c:f>'Weekly Visits'!$I$5</c:f>
              <c:strCache>
                <c:ptCount val="1"/>
                <c:pt idx="0">
                  <c:v>Interested Visits</c:v>
                </c:pt>
              </c:strCache>
            </c:strRef>
          </c:tx>
          <c:spPr>
            <a:ln w="38100" cap="rnd">
              <a:solidFill>
                <a:srgbClr val="00C1C1"/>
              </a:solidFill>
              <a:round/>
            </a:ln>
            <a:effectLst/>
          </c:spPr>
          <c:marker>
            <c:symbol val="none"/>
          </c:marker>
          <c:cat>
            <c:strRef>
              <c:f>'Weekly Visits'!$A$6:$A$71</c:f>
              <c:strCache>
                <c:ptCount val="66"/>
                <c:pt idx="0">
                  <c:v>May 25 - May 31</c:v>
                </c:pt>
                <c:pt idx="1">
                  <c:v>Jun 1 - Jun 7</c:v>
                </c:pt>
                <c:pt idx="2">
                  <c:v>Jun 8 - Jun 14</c:v>
                </c:pt>
                <c:pt idx="3">
                  <c:v>Jun 15 - Jun 21</c:v>
                </c:pt>
                <c:pt idx="4">
                  <c:v>Jun 22 - Jun 28</c:v>
                </c:pt>
                <c:pt idx="5">
                  <c:v>Jun 29 - Jul 5</c:v>
                </c:pt>
                <c:pt idx="6">
                  <c:v>Jul 6 - Jul 12</c:v>
                </c:pt>
                <c:pt idx="7">
                  <c:v>Jul 13 - Jul 19</c:v>
                </c:pt>
                <c:pt idx="8">
                  <c:v>Jul 20 - Jul 26</c:v>
                </c:pt>
                <c:pt idx="9">
                  <c:v>Jul 27 - Aug 2</c:v>
                </c:pt>
                <c:pt idx="10">
                  <c:v>Aug 3 - Aug 9</c:v>
                </c:pt>
                <c:pt idx="11">
                  <c:v>Aug 10 - Aug 16</c:v>
                </c:pt>
                <c:pt idx="12">
                  <c:v>Aug 17 - Aug 23</c:v>
                </c:pt>
                <c:pt idx="13">
                  <c:v>Aug 24 - Aug 30</c:v>
                </c:pt>
                <c:pt idx="14">
                  <c:v>Aug 31 - Sep 6</c:v>
                </c:pt>
                <c:pt idx="15">
                  <c:v>Sep 7 - Sep 13</c:v>
                </c:pt>
                <c:pt idx="16">
                  <c:v>Sep 14 - Sep 20</c:v>
                </c:pt>
                <c:pt idx="17">
                  <c:v>Sep 21 - Sep 27</c:v>
                </c:pt>
                <c:pt idx="18">
                  <c:v>Sep 28 - Oct 4</c:v>
                </c:pt>
                <c:pt idx="19">
                  <c:v>Oct 5 - Oct 11</c:v>
                </c:pt>
                <c:pt idx="20">
                  <c:v>Oct 12 - Oct 18</c:v>
                </c:pt>
                <c:pt idx="21">
                  <c:v>Oct 19 - Oct 25</c:v>
                </c:pt>
                <c:pt idx="22">
                  <c:v>Oct 26 - Nov 1</c:v>
                </c:pt>
                <c:pt idx="23">
                  <c:v>Nov 2 - Nov 8</c:v>
                </c:pt>
                <c:pt idx="24">
                  <c:v>Nov 9 - Nov 15</c:v>
                </c:pt>
                <c:pt idx="25">
                  <c:v>Nov 16 - Nov 22</c:v>
                </c:pt>
                <c:pt idx="26">
                  <c:v>Nov 23 - Nov 29</c:v>
                </c:pt>
                <c:pt idx="27">
                  <c:v>Nov 30 - Dec 6</c:v>
                </c:pt>
                <c:pt idx="28">
                  <c:v>Dec 7 - Dec 13</c:v>
                </c:pt>
                <c:pt idx="29">
                  <c:v>Dec 14 - Dec 20</c:v>
                </c:pt>
                <c:pt idx="30">
                  <c:v>Dec 21 - Dec 27</c:v>
                </c:pt>
                <c:pt idx="31">
                  <c:v>Dec 28 - Jan 3</c:v>
                </c:pt>
                <c:pt idx="32">
                  <c:v>Jan 4 - Jan 10</c:v>
                </c:pt>
                <c:pt idx="33">
                  <c:v>Jan 11 - Jan 17</c:v>
                </c:pt>
                <c:pt idx="34">
                  <c:v>Jan 18 - Jan 24</c:v>
                </c:pt>
                <c:pt idx="35">
                  <c:v>Jan 25 - Jan 31</c:v>
                </c:pt>
                <c:pt idx="36">
                  <c:v>Feb 1 - Feb 7</c:v>
                </c:pt>
                <c:pt idx="37">
                  <c:v>Feb 8 - Feb 14</c:v>
                </c:pt>
                <c:pt idx="38">
                  <c:v>Feb 15 - Feb 21</c:v>
                </c:pt>
                <c:pt idx="39">
                  <c:v>Feb 22 - Feb 28</c:v>
                </c:pt>
                <c:pt idx="40">
                  <c:v>Mar 1 - Mar 7</c:v>
                </c:pt>
                <c:pt idx="41">
                  <c:v>Mar 8 - Mar 14</c:v>
                </c:pt>
                <c:pt idx="42">
                  <c:v>Mar 15 - Mar 21</c:v>
                </c:pt>
                <c:pt idx="43">
                  <c:v>Mar 22 - Mar 28</c:v>
                </c:pt>
                <c:pt idx="44">
                  <c:v>Mar 29 - Apr 4</c:v>
                </c:pt>
                <c:pt idx="45">
                  <c:v>Apr 5 - Apr 11</c:v>
                </c:pt>
                <c:pt idx="46">
                  <c:v>Apr 12 - Apr 18</c:v>
                </c:pt>
                <c:pt idx="47">
                  <c:v>Apr 19 - Apr 25</c:v>
                </c:pt>
                <c:pt idx="48">
                  <c:v>Apr 26 - May 2</c:v>
                </c:pt>
                <c:pt idx="49">
                  <c:v>May 3 - May 9</c:v>
                </c:pt>
                <c:pt idx="50">
                  <c:v>May 10 - May 16</c:v>
                </c:pt>
                <c:pt idx="51">
                  <c:v>May 17 - May 23</c:v>
                </c:pt>
                <c:pt idx="52">
                  <c:v>May 24 - May 30</c:v>
                </c:pt>
                <c:pt idx="53">
                  <c:v>May 31 - Jun 6</c:v>
                </c:pt>
                <c:pt idx="54">
                  <c:v>Jun 7 - Jun 13</c:v>
                </c:pt>
                <c:pt idx="55">
                  <c:v>Jun 14 - Jun 20</c:v>
                </c:pt>
                <c:pt idx="56">
                  <c:v>Jun 21 - Jun 27</c:v>
                </c:pt>
                <c:pt idx="57">
                  <c:v>Jun 28 - Jul 4</c:v>
                </c:pt>
                <c:pt idx="58">
                  <c:v>Jul 5 - Jul 11</c:v>
                </c:pt>
                <c:pt idx="59">
                  <c:v>Jul 12 - Jul 18</c:v>
                </c:pt>
                <c:pt idx="60">
                  <c:v>Jul 19 - Jul 25</c:v>
                </c:pt>
                <c:pt idx="61">
                  <c:v>Jul 26 - Aug 1</c:v>
                </c:pt>
                <c:pt idx="62">
                  <c:v>Aug 2 - Aug 8</c:v>
                </c:pt>
                <c:pt idx="63">
                  <c:v>Aug 9 - Aug 15</c:v>
                </c:pt>
                <c:pt idx="64">
                  <c:v>Aug 16 - Aug 22</c:v>
                </c:pt>
                <c:pt idx="65">
                  <c:v>Aug 23 - Aug 29</c:v>
                </c:pt>
              </c:strCache>
            </c:strRef>
          </c:cat>
          <c:val>
            <c:numRef>
              <c:f>'Weekly Visits'!$I$6:$I$71</c:f>
              <c:numCache>
                <c:formatCode>General</c:formatCode>
                <c:ptCount val="66"/>
                <c:pt idx="0">
                  <c:v>446.0256</c:v>
                </c:pt>
                <c:pt idx="1">
                  <c:v>386.94200000000001</c:v>
                </c:pt>
                <c:pt idx="2">
                  <c:v>374.94819999999999</c:v>
                </c:pt>
                <c:pt idx="3">
                  <c:v>383.03760000000005</c:v>
                </c:pt>
                <c:pt idx="4">
                  <c:v>316.00399999999996</c:v>
                </c:pt>
                <c:pt idx="5">
                  <c:v>235.04199999999997</c:v>
                </c:pt>
                <c:pt idx="6">
                  <c:v>307.00439999999998</c:v>
                </c:pt>
                <c:pt idx="7">
                  <c:v>303.03120000000001</c:v>
                </c:pt>
                <c:pt idx="8">
                  <c:v>414.05039999999997</c:v>
                </c:pt>
                <c:pt idx="9">
                  <c:v>331.95839999999993</c:v>
                </c:pt>
                <c:pt idx="10">
                  <c:v>301.98930000000001</c:v>
                </c:pt>
                <c:pt idx="11">
                  <c:v>274.01660000000004</c:v>
                </c:pt>
                <c:pt idx="12">
                  <c:v>275.98399999999998</c:v>
                </c:pt>
                <c:pt idx="13">
                  <c:v>238.0052</c:v>
                </c:pt>
                <c:pt idx="14">
                  <c:v>218.97149999999996</c:v>
                </c:pt>
                <c:pt idx="15">
                  <c:v>230.98200000000003</c:v>
                </c:pt>
                <c:pt idx="16">
                  <c:v>233.02570000000003</c:v>
                </c:pt>
                <c:pt idx="17">
                  <c:v>286.0324</c:v>
                </c:pt>
                <c:pt idx="18">
                  <c:v>283.99279999999999</c:v>
                </c:pt>
                <c:pt idx="19">
                  <c:v>260.02350000000001</c:v>
                </c:pt>
                <c:pt idx="20">
                  <c:v>216.0018</c:v>
                </c:pt>
                <c:pt idx="21">
                  <c:v>242.99100000000001</c:v>
                </c:pt>
                <c:pt idx="22">
                  <c:v>239.02379999999997</c:v>
                </c:pt>
                <c:pt idx="23">
                  <c:v>231.01740000000001</c:v>
                </c:pt>
                <c:pt idx="24">
                  <c:v>225.9966</c:v>
                </c:pt>
                <c:pt idx="25">
                  <c:v>235.97820000000004</c:v>
                </c:pt>
                <c:pt idx="26">
                  <c:v>226.99599999999998</c:v>
                </c:pt>
                <c:pt idx="27">
                  <c:v>213.012</c:v>
                </c:pt>
                <c:pt idx="28">
                  <c:v>223.01400000000001</c:v>
                </c:pt>
                <c:pt idx="29">
                  <c:v>221.97960000000003</c:v>
                </c:pt>
                <c:pt idx="30">
                  <c:v>118.99809999999999</c:v>
                </c:pt>
                <c:pt idx="31">
                  <c:v>119.997</c:v>
                </c:pt>
                <c:pt idx="32">
                  <c:v>248.00980000000001</c:v>
                </c:pt>
                <c:pt idx="33">
                  <c:v>273.98020000000002</c:v>
                </c:pt>
                <c:pt idx="34">
                  <c:v>271.96949999999998</c:v>
                </c:pt>
                <c:pt idx="35">
                  <c:v>341.99999999999994</c:v>
                </c:pt>
                <c:pt idx="36">
                  <c:v>325.04509999999999</c:v>
                </c:pt>
                <c:pt idx="37">
                  <c:v>411.03579999999999</c:v>
                </c:pt>
                <c:pt idx="38">
                  <c:v>377.03490000000005</c:v>
                </c:pt>
                <c:pt idx="39">
                  <c:v>448.06719999999996</c:v>
                </c:pt>
                <c:pt idx="40">
                  <c:v>529.83719999999994</c:v>
                </c:pt>
                <c:pt idx="41">
                  <c:v>390.08859999999999</c:v>
                </c:pt>
                <c:pt idx="42">
                  <c:v>471.94200000000006</c:v>
                </c:pt>
                <c:pt idx="43">
                  <c:v>389.97350000000006</c:v>
                </c:pt>
                <c:pt idx="44">
                  <c:v>376.08060000000006</c:v>
                </c:pt>
                <c:pt idx="45">
                  <c:v>332.9676</c:v>
                </c:pt>
                <c:pt idx="46">
                  <c:v>362.03710000000001</c:v>
                </c:pt>
                <c:pt idx="47">
                  <c:v>334.96319999999997</c:v>
                </c:pt>
                <c:pt idx="48">
                  <c:v>359.07300000000004</c:v>
                </c:pt>
                <c:pt idx="49">
                  <c:v>338.9846</c:v>
                </c:pt>
                <c:pt idx="50">
                  <c:v>292.03860000000009</c:v>
                </c:pt>
                <c:pt idx="51">
                  <c:v>315.97229999999996</c:v>
                </c:pt>
                <c:pt idx="52">
                  <c:v>278.96549999999996</c:v>
                </c:pt>
                <c:pt idx="53">
                  <c:v>304.9821</c:v>
                </c:pt>
                <c:pt idx="54">
                  <c:v>265.041</c:v>
                </c:pt>
                <c:pt idx="55">
                  <c:v>295.97640000000001</c:v>
                </c:pt>
                <c:pt idx="56">
                  <c:v>280.97750000000002</c:v>
                </c:pt>
                <c:pt idx="57">
                  <c:v>275.00579999999997</c:v>
                </c:pt>
                <c:pt idx="58">
                  <c:v>280.00440000000003</c:v>
                </c:pt>
                <c:pt idx="59">
                  <c:v>318.96000000000004</c:v>
                </c:pt>
                <c:pt idx="60">
                  <c:v>304.01000000000005</c:v>
                </c:pt>
                <c:pt idx="61">
                  <c:v>330.97679999999997</c:v>
                </c:pt>
                <c:pt idx="62">
                  <c:v>252.01440000000002</c:v>
                </c:pt>
                <c:pt idx="63">
                  <c:v>262.96269999999998</c:v>
                </c:pt>
                <c:pt idx="64">
                  <c:v>280.9896</c:v>
                </c:pt>
                <c:pt idx="65">
                  <c:v>293.9776</c:v>
                </c:pt>
              </c:numCache>
            </c:numRef>
          </c:val>
          <c:smooth val="0"/>
          <c:extLst>
            <c:ext xmlns:c16="http://schemas.microsoft.com/office/drawing/2014/chart" uri="{C3380CC4-5D6E-409C-BE32-E72D297353CC}">
              <c16:uniqueId val="{00000001-49DE-D845-BFD0-8112094A2334}"/>
            </c:ext>
          </c:extLst>
        </c:ser>
        <c:dLbls>
          <c:showLegendKey val="0"/>
          <c:showVal val="0"/>
          <c:showCatName val="0"/>
          <c:showSerName val="0"/>
          <c:showPercent val="0"/>
          <c:showBubbleSize val="0"/>
        </c:dLbls>
        <c:smooth val="0"/>
        <c:axId val="1934044976"/>
        <c:axId val="276330319"/>
      </c:lineChart>
      <c:catAx>
        <c:axId val="1934044976"/>
        <c:scaling>
          <c:orientation val="minMax"/>
        </c:scaling>
        <c:delete val="0"/>
        <c:axPos val="b"/>
        <c:numFmt formatCode="General" sourceLinked="1"/>
        <c:majorTickMark val="none"/>
        <c:minorTickMark val="none"/>
        <c:tickLblPos val="nextTo"/>
        <c:spPr>
          <a:noFill/>
          <a:ln w="15875" cap="flat" cmpd="sng" algn="ctr">
            <a:solidFill>
              <a:schemeClr val="tx1">
                <a:lumMod val="15000"/>
                <a:lumOff val="85000"/>
              </a:schemeClr>
            </a:solidFill>
            <a:round/>
          </a:ln>
          <a:effectLst/>
        </c:spPr>
        <c:txPr>
          <a:bodyPr rot="-3240000" spcFirstLastPara="1" vertOverflow="ellipsis"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276330319"/>
        <c:crosses val="autoZero"/>
        <c:auto val="1"/>
        <c:lblAlgn val="ctr"/>
        <c:lblOffset val="100"/>
        <c:noMultiLvlLbl val="0"/>
      </c:catAx>
      <c:valAx>
        <c:axId val="276330319"/>
        <c:scaling>
          <c:orientation val="minMax"/>
        </c:scaling>
        <c:delete val="0"/>
        <c:axPos val="l"/>
        <c:majorGridlines>
          <c:spPr>
            <a:ln w="9525" cap="flat" cmpd="sng" algn="ctr">
              <a:solidFill>
                <a:schemeClr val="dk1">
                  <a:lumMod val="15000"/>
                  <a:lumOff val="85000"/>
                </a:schemeClr>
              </a:solidFill>
              <a:prstDash val="solid"/>
              <a:round/>
            </a:ln>
            <a:effectLst/>
          </c:spPr>
        </c:majorGridlines>
        <c:title>
          <c:tx>
            <c:rich>
              <a:bodyPr rot="-5400000" spcFirstLastPara="1" vertOverflow="ellipsis" vert="horz" wrap="square" anchor="ctr" anchorCtr="1"/>
              <a:lstStyle/>
              <a:p>
                <a:pPr>
                  <a:defRPr sz="1800" b="0" i="0" u="none" strike="noStrike" kern="1200" baseline="0">
                    <a:solidFill>
                      <a:schemeClr val="bg1">
                        <a:lumMod val="95000"/>
                      </a:schemeClr>
                    </a:solidFill>
                    <a:latin typeface="Helvetica" pitchFamily="2" charset="0"/>
                    <a:ea typeface="+mn-ea"/>
                    <a:cs typeface="+mn-cs"/>
                  </a:defRPr>
                </a:pPr>
                <a:r>
                  <a:rPr lang="en-US" sz="1800" b="1">
                    <a:solidFill>
                      <a:schemeClr val="bg1">
                        <a:lumMod val="95000"/>
                      </a:schemeClr>
                    </a:solidFill>
                    <a:latin typeface="Helvetica" pitchFamily="2" charset="0"/>
                  </a:rPr>
                  <a:t>No. of Visits</a:t>
                </a:r>
              </a:p>
            </c:rich>
          </c:tx>
          <c:layout>
            <c:manualLayout>
              <c:xMode val="edge"/>
              <c:yMode val="edge"/>
              <c:x val="5.5248674272858752E-3"/>
              <c:y val="0.2786197696362334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lumMod val="95000"/>
                    </a:schemeClr>
                  </a:solidFill>
                  <a:latin typeface="Helvetica" pitchFamily="2" charset="0"/>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193404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bg1">
                  <a:lumMod val="95000"/>
                </a:schemeClr>
              </a:solidFill>
              <a:latin typeface="+mn-lt"/>
              <a:ea typeface="+mn-ea"/>
              <a:cs typeface="+mn-cs"/>
            </a:defRPr>
          </a:pPr>
          <a:endParaRPr lang="en-US"/>
        </a:p>
      </c:txPr>
    </c:legend>
    <c:plotVisOnly val="1"/>
    <c:dispBlanksAs val="gap"/>
    <c:showDLblsOverMax val="0"/>
  </c:chart>
  <c:spPr>
    <a:solidFill>
      <a:srgbClr val="39372F"/>
    </a:solidFill>
    <a:ln w="12700" cap="flat" cmpd="sng" algn="ctr">
      <a:noFill/>
      <a:round/>
    </a:ln>
    <a:effectLst/>
  </c:spPr>
  <c:txPr>
    <a:bodyPr/>
    <a:lstStyle/>
    <a:p>
      <a:pPr>
        <a:defRPr>
          <a:solidFill>
            <a:schemeClr val="tx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70557835373269751"/>
          <c:y val="6.5916603496345011E-2"/>
          <c:w val="0.23076336349998464"/>
          <c:h val="0.40579124340726297"/>
        </c:manualLayout>
      </c:layout>
      <c:doughnutChart>
        <c:varyColors val="1"/>
        <c:ser>
          <c:idx val="0"/>
          <c:order val="0"/>
          <c:spPr>
            <a:ln>
              <a:noFill/>
            </a:ln>
          </c:spPr>
          <c:explosion val="2"/>
          <c:dPt>
            <c:idx val="0"/>
            <c:bubble3D val="0"/>
            <c:spPr>
              <a:solidFill>
                <a:srgbClr val="9ABB59"/>
              </a:solidFill>
              <a:ln w="19050">
                <a:noFill/>
              </a:ln>
              <a:effectLst/>
            </c:spPr>
            <c:extLst>
              <c:ext xmlns:c16="http://schemas.microsoft.com/office/drawing/2014/chart" uri="{C3380CC4-5D6E-409C-BE32-E72D297353CC}">
                <c16:uniqueId val="{00000001-4B86-0240-89F4-888B8CEC3E32}"/>
              </c:ext>
            </c:extLst>
          </c:dPt>
          <c:dPt>
            <c:idx val="1"/>
            <c:bubble3D val="0"/>
            <c:spPr>
              <a:solidFill>
                <a:srgbClr val="8063A2"/>
              </a:solidFill>
              <a:ln w="19050">
                <a:noFill/>
              </a:ln>
              <a:effectLst/>
            </c:spPr>
            <c:extLst>
              <c:ext xmlns:c16="http://schemas.microsoft.com/office/drawing/2014/chart" uri="{C3380CC4-5D6E-409C-BE32-E72D297353CC}">
                <c16:uniqueId val="{00000003-4B86-0240-89F4-888B8CEC3E32}"/>
              </c:ext>
            </c:extLst>
          </c:dPt>
          <c:dPt>
            <c:idx val="2"/>
            <c:bubble3D val="0"/>
            <c:spPr>
              <a:solidFill>
                <a:srgbClr val="4BACC5"/>
              </a:solidFill>
              <a:ln w="19050">
                <a:noFill/>
              </a:ln>
              <a:effectLst/>
            </c:spPr>
            <c:extLst>
              <c:ext xmlns:c16="http://schemas.microsoft.com/office/drawing/2014/chart" uri="{C3380CC4-5D6E-409C-BE32-E72D297353CC}">
                <c16:uniqueId val="{00000005-4B86-0240-89F4-888B8CEC3E32}"/>
              </c:ext>
            </c:extLst>
          </c:dPt>
          <c:dPt>
            <c:idx val="3"/>
            <c:bubble3D val="0"/>
            <c:spPr>
              <a:solidFill>
                <a:srgbClr val="C04F4D"/>
              </a:solidFill>
              <a:ln w="19050">
                <a:noFill/>
              </a:ln>
              <a:effectLst/>
            </c:spPr>
            <c:extLst>
              <c:ext xmlns:c16="http://schemas.microsoft.com/office/drawing/2014/chart" uri="{C3380CC4-5D6E-409C-BE32-E72D297353CC}">
                <c16:uniqueId val="{00000007-4B86-0240-89F4-888B8CEC3E32}"/>
              </c:ext>
            </c:extLst>
          </c:dPt>
          <c:dPt>
            <c:idx val="4"/>
            <c:bubble3D val="0"/>
            <c:spPr>
              <a:solidFill>
                <a:srgbClr val="4F81BC"/>
              </a:solidFill>
              <a:ln w="19050">
                <a:noFill/>
              </a:ln>
              <a:effectLst/>
            </c:spPr>
            <c:extLst>
              <c:ext xmlns:c16="http://schemas.microsoft.com/office/drawing/2014/chart" uri="{C3380CC4-5D6E-409C-BE32-E72D297353CC}">
                <c16:uniqueId val="{00000009-4B86-0240-89F4-888B8CEC3E32}"/>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95000"/>
                      </a:schemeClr>
                    </a:solidFill>
                    <a:latin typeface="Helvetica" pitchFamily="2"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Model!$D$33:$H$33</c:f>
              <c:strCache>
                <c:ptCount val="5"/>
                <c:pt idx="0">
                  <c:v>Central America</c:v>
                </c:pt>
                <c:pt idx="1">
                  <c:v>Europe</c:v>
                </c:pt>
                <c:pt idx="2">
                  <c:v>Asia</c:v>
                </c:pt>
                <c:pt idx="3">
                  <c:v>North America</c:v>
                </c:pt>
                <c:pt idx="4">
                  <c:v>South America</c:v>
                </c:pt>
              </c:strCache>
            </c:strRef>
          </c:cat>
          <c:val>
            <c:numRef>
              <c:f>Model!$D$34:$H$34</c:f>
              <c:numCache>
                <c:formatCode>General</c:formatCode>
                <c:ptCount val="5"/>
                <c:pt idx="0">
                  <c:v>6776</c:v>
                </c:pt>
                <c:pt idx="1">
                  <c:v>10900</c:v>
                </c:pt>
                <c:pt idx="2">
                  <c:v>7785</c:v>
                </c:pt>
                <c:pt idx="3">
                  <c:v>17509</c:v>
                </c:pt>
                <c:pt idx="4">
                  <c:v>22616</c:v>
                </c:pt>
              </c:numCache>
            </c:numRef>
          </c:val>
          <c:extLst>
            <c:ext xmlns:c16="http://schemas.microsoft.com/office/drawing/2014/chart" uri="{C3380CC4-5D6E-409C-BE32-E72D297353CC}">
              <c16:uniqueId val="{0000000A-4B86-0240-89F4-888B8CEC3E32}"/>
            </c:ext>
          </c:extLst>
        </c:ser>
        <c:dLbls>
          <c:showLegendKey val="0"/>
          <c:showVal val="0"/>
          <c:showCatName val="0"/>
          <c:showSerName val="0"/>
          <c:showPercent val="1"/>
          <c:showBubbleSize val="0"/>
          <c:showLeaderLines val="1"/>
        </c:dLbls>
        <c:firstSliceAng val="350"/>
        <c:holeSize val="50"/>
      </c:doughnutChart>
      <c:spPr>
        <a:noFill/>
        <a:ln>
          <a:noFill/>
        </a:ln>
        <a:effectLst/>
      </c:spPr>
    </c:plotArea>
    <c:legend>
      <c:legendPos val="r"/>
      <c:layout>
        <c:manualLayout>
          <c:xMode val="edge"/>
          <c:yMode val="edge"/>
          <c:x val="0.71484824799029678"/>
          <c:y val="0.53808431330970996"/>
          <c:w val="0.22830818960665938"/>
          <c:h val="0.34188520573783127"/>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dk1">
                    <a:lumMod val="75000"/>
                    <a:lumOff val="25000"/>
                  </a:schemeClr>
                </a:solidFill>
                <a:latin typeface="+mn-lt"/>
                <a:ea typeface="+mn-ea"/>
                <a:cs typeface="+mn-cs"/>
              </a:defRPr>
            </a:pPr>
            <a:r>
              <a:rPr lang="en-US" sz="2400"/>
              <a:t>Proportion of Traffic Sources</a:t>
            </a:r>
          </a:p>
        </c:rich>
      </c:tx>
      <c:layout>
        <c:manualLayout>
          <c:xMode val="edge"/>
          <c:yMode val="edge"/>
          <c:x val="0.24445108874313176"/>
          <c:y val="2.6351431919574026E-2"/>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5.2664443730248006E-2"/>
          <c:y val="0.11864599966962172"/>
          <c:w val="0.61166452407734762"/>
          <c:h val="0.87295810717835043"/>
        </c:manualLayout>
      </c:layout>
      <c:doughnutChart>
        <c:varyColors val="1"/>
        <c:ser>
          <c:idx val="0"/>
          <c:order val="0"/>
          <c:tx>
            <c:strRef>
              <c:f>Demographics!$C$7</c:f>
              <c:strCache>
                <c:ptCount val="1"/>
                <c:pt idx="0">
                  <c:v>Visits</c:v>
                </c:pt>
              </c:strCache>
            </c:strRef>
          </c:tx>
          <c:dPt>
            <c:idx val="0"/>
            <c:bubble3D val="0"/>
            <c:spPr>
              <a:solidFill>
                <a:srgbClr val="DA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090-1745-BA64-62884EA5BF1B}"/>
              </c:ext>
            </c:extLst>
          </c:dPt>
          <c:dPt>
            <c:idx val="1"/>
            <c:bubble3D val="0"/>
            <c:spPr>
              <a:solidFill>
                <a:schemeClr val="accent5">
                  <a:lumMod val="7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090-1745-BA64-62884EA5BF1B}"/>
              </c:ext>
            </c:extLst>
          </c:dPt>
          <c:dPt>
            <c:idx val="2"/>
            <c:bubble3D val="0"/>
            <c:spPr>
              <a:solidFill>
                <a:schemeClr val="accent5">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1090-1745-BA64-62884EA5BF1B}"/>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1090-1745-BA64-62884EA5BF1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Demographics!$B$8:$B$11</c:f>
              <c:strCache>
                <c:ptCount val="4"/>
                <c:pt idx="0">
                  <c:v>Referring Sites</c:v>
                </c:pt>
                <c:pt idx="1">
                  <c:v>Search Engines</c:v>
                </c:pt>
                <c:pt idx="2">
                  <c:v>Direct Traffic</c:v>
                </c:pt>
                <c:pt idx="3">
                  <c:v>Other</c:v>
                </c:pt>
              </c:strCache>
            </c:strRef>
          </c:cat>
          <c:val>
            <c:numRef>
              <c:f>Demographics!$C$8:$C$11</c:f>
              <c:numCache>
                <c:formatCode>#,##0</c:formatCode>
                <c:ptCount val="4"/>
                <c:pt idx="0">
                  <c:v>38754</c:v>
                </c:pt>
                <c:pt idx="1">
                  <c:v>20964</c:v>
                </c:pt>
                <c:pt idx="2">
                  <c:v>9709</c:v>
                </c:pt>
                <c:pt idx="3">
                  <c:v>4</c:v>
                </c:pt>
              </c:numCache>
            </c:numRef>
          </c:val>
          <c:extLst>
            <c:ext xmlns:c16="http://schemas.microsoft.com/office/drawing/2014/chart" uri="{C3380CC4-5D6E-409C-BE32-E72D297353CC}">
              <c16:uniqueId val="{00000008-1090-1745-BA64-62884EA5BF1B}"/>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endParaRPr lang="en-US"/>
          </a:p>
        </c:txPr>
      </c:legendEntry>
      <c:layout>
        <c:manualLayout>
          <c:xMode val="edge"/>
          <c:yMode val="edge"/>
          <c:x val="0.69852938025603939"/>
          <c:y val="0.28761868358688175"/>
          <c:w val="0.29670871498205581"/>
          <c:h val="0.53923131986124118"/>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glow rad="508000">
        <a:schemeClr val="bg1">
          <a:lumMod val="85000"/>
          <a:alpha val="10000"/>
        </a:schemeClr>
      </a:glow>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600" b="1"/>
              <a:t>Comparision between Visits and Intrested Visits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'Weekly Visits'!$B$5</c:f>
              <c:strCache>
                <c:ptCount val="1"/>
                <c:pt idx="0">
                  <c:v>Visits</c:v>
                </c:pt>
              </c:strCache>
            </c:strRef>
          </c:tx>
          <c:spPr>
            <a:ln w="38100" cap="rnd">
              <a:solidFill>
                <a:schemeClr val="accent5">
                  <a:lumMod val="75000"/>
                </a:schemeClr>
              </a:solidFill>
              <a:round/>
            </a:ln>
            <a:effectLst/>
          </c:spPr>
          <c:marker>
            <c:symbol val="none"/>
          </c:marker>
          <c:cat>
            <c:strRef>
              <c:f>'Weekly Visits'!$A$6:$A$71</c:f>
              <c:strCache>
                <c:ptCount val="66"/>
                <c:pt idx="0">
                  <c:v>May 25 - May 31</c:v>
                </c:pt>
                <c:pt idx="1">
                  <c:v>Jun 1 - Jun 7</c:v>
                </c:pt>
                <c:pt idx="2">
                  <c:v>Jun 8 - Jun 14</c:v>
                </c:pt>
                <c:pt idx="3">
                  <c:v>Jun 15 - Jun 21</c:v>
                </c:pt>
                <c:pt idx="4">
                  <c:v>Jun 22 - Jun 28</c:v>
                </c:pt>
                <c:pt idx="5">
                  <c:v>Jun 29 - Jul 5</c:v>
                </c:pt>
                <c:pt idx="6">
                  <c:v>Jul 6 - Jul 12</c:v>
                </c:pt>
                <c:pt idx="7">
                  <c:v>Jul 13 - Jul 19</c:v>
                </c:pt>
                <c:pt idx="8">
                  <c:v>Jul 20 - Jul 26</c:v>
                </c:pt>
                <c:pt idx="9">
                  <c:v>Jul 27 - Aug 2</c:v>
                </c:pt>
                <c:pt idx="10">
                  <c:v>Aug 3 - Aug 9</c:v>
                </c:pt>
                <c:pt idx="11">
                  <c:v>Aug 10 - Aug 16</c:v>
                </c:pt>
                <c:pt idx="12">
                  <c:v>Aug 17 - Aug 23</c:v>
                </c:pt>
                <c:pt idx="13">
                  <c:v>Aug 24 - Aug 30</c:v>
                </c:pt>
                <c:pt idx="14">
                  <c:v>Aug 31 - Sep 6</c:v>
                </c:pt>
                <c:pt idx="15">
                  <c:v>Sep 7 - Sep 13</c:v>
                </c:pt>
                <c:pt idx="16">
                  <c:v>Sep 14 - Sep 20</c:v>
                </c:pt>
                <c:pt idx="17">
                  <c:v>Sep 21 - Sep 27</c:v>
                </c:pt>
                <c:pt idx="18">
                  <c:v>Sep 28 - Oct 4</c:v>
                </c:pt>
                <c:pt idx="19">
                  <c:v>Oct 5 - Oct 11</c:v>
                </c:pt>
                <c:pt idx="20">
                  <c:v>Oct 12 - Oct 18</c:v>
                </c:pt>
                <c:pt idx="21">
                  <c:v>Oct 19 - Oct 25</c:v>
                </c:pt>
                <c:pt idx="22">
                  <c:v>Oct 26 - Nov 1</c:v>
                </c:pt>
                <c:pt idx="23">
                  <c:v>Nov 2 - Nov 8</c:v>
                </c:pt>
                <c:pt idx="24">
                  <c:v>Nov 9 - Nov 15</c:v>
                </c:pt>
                <c:pt idx="25">
                  <c:v>Nov 16 - Nov 22</c:v>
                </c:pt>
                <c:pt idx="26">
                  <c:v>Nov 23 - Nov 29</c:v>
                </c:pt>
                <c:pt idx="27">
                  <c:v>Nov 30 - Dec 6</c:v>
                </c:pt>
                <c:pt idx="28">
                  <c:v>Dec 7 - Dec 13</c:v>
                </c:pt>
                <c:pt idx="29">
                  <c:v>Dec 14 - Dec 20</c:v>
                </c:pt>
                <c:pt idx="30">
                  <c:v>Dec 21 - Dec 27</c:v>
                </c:pt>
                <c:pt idx="31">
                  <c:v>Dec 28 - Jan 3</c:v>
                </c:pt>
                <c:pt idx="32">
                  <c:v>Jan 4 - Jan 10</c:v>
                </c:pt>
                <c:pt idx="33">
                  <c:v>Jan 11 - Jan 17</c:v>
                </c:pt>
                <c:pt idx="34">
                  <c:v>Jan 18 - Jan 24</c:v>
                </c:pt>
                <c:pt idx="35">
                  <c:v>Jan 25 - Jan 31</c:v>
                </c:pt>
                <c:pt idx="36">
                  <c:v>Feb 1 - Feb 7</c:v>
                </c:pt>
                <c:pt idx="37">
                  <c:v>Feb 8 - Feb 14</c:v>
                </c:pt>
                <c:pt idx="38">
                  <c:v>Feb 15 - Feb 21</c:v>
                </c:pt>
                <c:pt idx="39">
                  <c:v>Feb 22 - Feb 28</c:v>
                </c:pt>
                <c:pt idx="40">
                  <c:v>Mar 1 - Mar 7</c:v>
                </c:pt>
                <c:pt idx="41">
                  <c:v>Mar 8 - Mar 14</c:v>
                </c:pt>
                <c:pt idx="42">
                  <c:v>Mar 15 - Mar 21</c:v>
                </c:pt>
                <c:pt idx="43">
                  <c:v>Mar 22 - Mar 28</c:v>
                </c:pt>
                <c:pt idx="44">
                  <c:v>Mar 29 - Apr 4</c:v>
                </c:pt>
                <c:pt idx="45">
                  <c:v>Apr 5 - Apr 11</c:v>
                </c:pt>
                <c:pt idx="46">
                  <c:v>Apr 12 - Apr 18</c:v>
                </c:pt>
                <c:pt idx="47">
                  <c:v>Apr 19 - Apr 25</c:v>
                </c:pt>
                <c:pt idx="48">
                  <c:v>Apr 26 - May 2</c:v>
                </c:pt>
                <c:pt idx="49">
                  <c:v>May 3 - May 9</c:v>
                </c:pt>
                <c:pt idx="50">
                  <c:v>May 10 - May 16</c:v>
                </c:pt>
                <c:pt idx="51">
                  <c:v>May 17 - May 23</c:v>
                </c:pt>
                <c:pt idx="52">
                  <c:v>May 24 - May 30</c:v>
                </c:pt>
                <c:pt idx="53">
                  <c:v>May 31 - Jun 6</c:v>
                </c:pt>
                <c:pt idx="54">
                  <c:v>Jun 7 - Jun 13</c:v>
                </c:pt>
                <c:pt idx="55">
                  <c:v>Jun 14 - Jun 20</c:v>
                </c:pt>
                <c:pt idx="56">
                  <c:v>Jun 21 - Jun 27</c:v>
                </c:pt>
                <c:pt idx="57">
                  <c:v>Jun 28 - Jul 4</c:v>
                </c:pt>
                <c:pt idx="58">
                  <c:v>Jul 5 - Jul 11</c:v>
                </c:pt>
                <c:pt idx="59">
                  <c:v>Jul 12 - Jul 18</c:v>
                </c:pt>
                <c:pt idx="60">
                  <c:v>Jul 19 - Jul 25</c:v>
                </c:pt>
                <c:pt idx="61">
                  <c:v>Jul 26 - Aug 1</c:v>
                </c:pt>
                <c:pt idx="62">
                  <c:v>Aug 2 - Aug 8</c:v>
                </c:pt>
                <c:pt idx="63">
                  <c:v>Aug 9 - Aug 15</c:v>
                </c:pt>
                <c:pt idx="64">
                  <c:v>Aug 16 - Aug 22</c:v>
                </c:pt>
                <c:pt idx="65">
                  <c:v>Aug 23 - Aug 29</c:v>
                </c:pt>
              </c:strCache>
            </c:strRef>
          </c:cat>
          <c:val>
            <c:numRef>
              <c:f>'Weekly Visits'!$B$6:$B$71</c:f>
              <c:numCache>
                <c:formatCode>#,##0</c:formatCode>
                <c:ptCount val="66"/>
                <c:pt idx="0">
                  <c:v>1632</c:v>
                </c:pt>
                <c:pt idx="1">
                  <c:v>1580</c:v>
                </c:pt>
                <c:pt idx="2">
                  <c:v>1441</c:v>
                </c:pt>
                <c:pt idx="3">
                  <c:v>1452</c:v>
                </c:pt>
                <c:pt idx="4">
                  <c:v>1339</c:v>
                </c:pt>
                <c:pt idx="5" formatCode="General">
                  <c:v>892</c:v>
                </c:pt>
                <c:pt idx="6" formatCode="General">
                  <c:v>797</c:v>
                </c:pt>
                <c:pt idx="7" formatCode="General">
                  <c:v>744</c:v>
                </c:pt>
                <c:pt idx="8">
                  <c:v>1044</c:v>
                </c:pt>
                <c:pt idx="9" formatCode="General">
                  <c:v>906</c:v>
                </c:pt>
                <c:pt idx="10" formatCode="General">
                  <c:v>849</c:v>
                </c:pt>
                <c:pt idx="11" formatCode="General">
                  <c:v>737</c:v>
                </c:pt>
                <c:pt idx="12" formatCode="General">
                  <c:v>734</c:v>
                </c:pt>
                <c:pt idx="13" formatCode="General">
                  <c:v>626</c:v>
                </c:pt>
                <c:pt idx="14" formatCode="General">
                  <c:v>577</c:v>
                </c:pt>
                <c:pt idx="15" formatCode="General">
                  <c:v>562</c:v>
                </c:pt>
                <c:pt idx="16" formatCode="General">
                  <c:v>563</c:v>
                </c:pt>
                <c:pt idx="17" formatCode="General">
                  <c:v>652</c:v>
                </c:pt>
                <c:pt idx="18" formatCode="General">
                  <c:v>611</c:v>
                </c:pt>
                <c:pt idx="19" formatCode="General">
                  <c:v>561</c:v>
                </c:pt>
                <c:pt idx="20" formatCode="General">
                  <c:v>558</c:v>
                </c:pt>
                <c:pt idx="21" formatCode="General">
                  <c:v>570</c:v>
                </c:pt>
                <c:pt idx="22" formatCode="General">
                  <c:v>551</c:v>
                </c:pt>
                <c:pt idx="23" formatCode="General">
                  <c:v>537</c:v>
                </c:pt>
                <c:pt idx="24" formatCode="General">
                  <c:v>543</c:v>
                </c:pt>
                <c:pt idx="25" formatCode="General">
                  <c:v>558</c:v>
                </c:pt>
                <c:pt idx="26" formatCode="General">
                  <c:v>536</c:v>
                </c:pt>
                <c:pt idx="27" formatCode="General">
                  <c:v>549</c:v>
                </c:pt>
                <c:pt idx="28" formatCode="General">
                  <c:v>545</c:v>
                </c:pt>
                <c:pt idx="29" formatCode="General">
                  <c:v>591</c:v>
                </c:pt>
                <c:pt idx="30" formatCode="General">
                  <c:v>383</c:v>
                </c:pt>
                <c:pt idx="31" formatCode="General">
                  <c:v>402</c:v>
                </c:pt>
                <c:pt idx="32" formatCode="General">
                  <c:v>547</c:v>
                </c:pt>
                <c:pt idx="33" formatCode="General">
                  <c:v>631</c:v>
                </c:pt>
                <c:pt idx="34" formatCode="General">
                  <c:v>795</c:v>
                </c:pt>
                <c:pt idx="35">
                  <c:v>1000</c:v>
                </c:pt>
                <c:pt idx="36">
                  <c:v>1207</c:v>
                </c:pt>
                <c:pt idx="37">
                  <c:v>2317</c:v>
                </c:pt>
                <c:pt idx="38">
                  <c:v>2013</c:v>
                </c:pt>
                <c:pt idx="39">
                  <c:v>2324</c:v>
                </c:pt>
                <c:pt idx="40">
                  <c:v>3726</c:v>
                </c:pt>
                <c:pt idx="41">
                  <c:v>2563</c:v>
                </c:pt>
                <c:pt idx="42">
                  <c:v>3006</c:v>
                </c:pt>
                <c:pt idx="43">
                  <c:v>1663</c:v>
                </c:pt>
                <c:pt idx="44">
                  <c:v>1779</c:v>
                </c:pt>
                <c:pt idx="45">
                  <c:v>1086</c:v>
                </c:pt>
                <c:pt idx="46">
                  <c:v>1231</c:v>
                </c:pt>
                <c:pt idx="47">
                  <c:v>1248</c:v>
                </c:pt>
                <c:pt idx="48">
                  <c:v>1674</c:v>
                </c:pt>
                <c:pt idx="49">
                  <c:v>1514</c:v>
                </c:pt>
                <c:pt idx="50">
                  <c:v>1302</c:v>
                </c:pt>
                <c:pt idx="51">
                  <c:v>1191</c:v>
                </c:pt>
                <c:pt idx="52" formatCode="General">
                  <c:v>957</c:v>
                </c:pt>
                <c:pt idx="53" formatCode="General">
                  <c:v>963</c:v>
                </c:pt>
                <c:pt idx="54" formatCode="General">
                  <c:v>882</c:v>
                </c:pt>
                <c:pt idx="55" formatCode="General">
                  <c:v>942</c:v>
                </c:pt>
                <c:pt idx="56" formatCode="General">
                  <c:v>835</c:v>
                </c:pt>
                <c:pt idx="57" formatCode="General">
                  <c:v>802</c:v>
                </c:pt>
                <c:pt idx="58" formatCode="General">
                  <c:v>806</c:v>
                </c:pt>
                <c:pt idx="59" formatCode="General">
                  <c:v>900</c:v>
                </c:pt>
                <c:pt idx="60" formatCode="General">
                  <c:v>860</c:v>
                </c:pt>
                <c:pt idx="61" formatCode="General">
                  <c:v>924</c:v>
                </c:pt>
                <c:pt idx="62" formatCode="General">
                  <c:v>792</c:v>
                </c:pt>
                <c:pt idx="63" formatCode="General">
                  <c:v>781</c:v>
                </c:pt>
                <c:pt idx="64" formatCode="General">
                  <c:v>776</c:v>
                </c:pt>
                <c:pt idx="65" formatCode="General">
                  <c:v>772</c:v>
                </c:pt>
              </c:numCache>
            </c:numRef>
          </c:val>
          <c:smooth val="0"/>
          <c:extLst>
            <c:ext xmlns:c16="http://schemas.microsoft.com/office/drawing/2014/chart" uri="{C3380CC4-5D6E-409C-BE32-E72D297353CC}">
              <c16:uniqueId val="{00000000-3E27-9A41-BF66-DE407186FE3C}"/>
            </c:ext>
          </c:extLst>
        </c:ser>
        <c:ser>
          <c:idx val="1"/>
          <c:order val="1"/>
          <c:tx>
            <c:strRef>
              <c:f>'Weekly Visits'!$I$5</c:f>
              <c:strCache>
                <c:ptCount val="1"/>
                <c:pt idx="0">
                  <c:v>Interested Visits</c:v>
                </c:pt>
              </c:strCache>
            </c:strRef>
          </c:tx>
          <c:spPr>
            <a:ln w="38100" cap="rnd">
              <a:solidFill>
                <a:schemeClr val="accent2"/>
              </a:solidFill>
              <a:round/>
            </a:ln>
            <a:effectLst/>
          </c:spPr>
          <c:marker>
            <c:symbol val="none"/>
          </c:marker>
          <c:cat>
            <c:strRef>
              <c:f>'Weekly Visits'!$A$6:$A$71</c:f>
              <c:strCache>
                <c:ptCount val="66"/>
                <c:pt idx="0">
                  <c:v>May 25 - May 31</c:v>
                </c:pt>
                <c:pt idx="1">
                  <c:v>Jun 1 - Jun 7</c:v>
                </c:pt>
                <c:pt idx="2">
                  <c:v>Jun 8 - Jun 14</c:v>
                </c:pt>
                <c:pt idx="3">
                  <c:v>Jun 15 - Jun 21</c:v>
                </c:pt>
                <c:pt idx="4">
                  <c:v>Jun 22 - Jun 28</c:v>
                </c:pt>
                <c:pt idx="5">
                  <c:v>Jun 29 - Jul 5</c:v>
                </c:pt>
                <c:pt idx="6">
                  <c:v>Jul 6 - Jul 12</c:v>
                </c:pt>
                <c:pt idx="7">
                  <c:v>Jul 13 - Jul 19</c:v>
                </c:pt>
                <c:pt idx="8">
                  <c:v>Jul 20 - Jul 26</c:v>
                </c:pt>
                <c:pt idx="9">
                  <c:v>Jul 27 - Aug 2</c:v>
                </c:pt>
                <c:pt idx="10">
                  <c:v>Aug 3 - Aug 9</c:v>
                </c:pt>
                <c:pt idx="11">
                  <c:v>Aug 10 - Aug 16</c:v>
                </c:pt>
                <c:pt idx="12">
                  <c:v>Aug 17 - Aug 23</c:v>
                </c:pt>
                <c:pt idx="13">
                  <c:v>Aug 24 - Aug 30</c:v>
                </c:pt>
                <c:pt idx="14">
                  <c:v>Aug 31 - Sep 6</c:v>
                </c:pt>
                <c:pt idx="15">
                  <c:v>Sep 7 - Sep 13</c:v>
                </c:pt>
                <c:pt idx="16">
                  <c:v>Sep 14 - Sep 20</c:v>
                </c:pt>
                <c:pt idx="17">
                  <c:v>Sep 21 - Sep 27</c:v>
                </c:pt>
                <c:pt idx="18">
                  <c:v>Sep 28 - Oct 4</c:v>
                </c:pt>
                <c:pt idx="19">
                  <c:v>Oct 5 - Oct 11</c:v>
                </c:pt>
                <c:pt idx="20">
                  <c:v>Oct 12 - Oct 18</c:v>
                </c:pt>
                <c:pt idx="21">
                  <c:v>Oct 19 - Oct 25</c:v>
                </c:pt>
                <c:pt idx="22">
                  <c:v>Oct 26 - Nov 1</c:v>
                </c:pt>
                <c:pt idx="23">
                  <c:v>Nov 2 - Nov 8</c:v>
                </c:pt>
                <c:pt idx="24">
                  <c:v>Nov 9 - Nov 15</c:v>
                </c:pt>
                <c:pt idx="25">
                  <c:v>Nov 16 - Nov 22</c:v>
                </c:pt>
                <c:pt idx="26">
                  <c:v>Nov 23 - Nov 29</c:v>
                </c:pt>
                <c:pt idx="27">
                  <c:v>Nov 30 - Dec 6</c:v>
                </c:pt>
                <c:pt idx="28">
                  <c:v>Dec 7 - Dec 13</c:v>
                </c:pt>
                <c:pt idx="29">
                  <c:v>Dec 14 - Dec 20</c:v>
                </c:pt>
                <c:pt idx="30">
                  <c:v>Dec 21 - Dec 27</c:v>
                </c:pt>
                <c:pt idx="31">
                  <c:v>Dec 28 - Jan 3</c:v>
                </c:pt>
                <c:pt idx="32">
                  <c:v>Jan 4 - Jan 10</c:v>
                </c:pt>
                <c:pt idx="33">
                  <c:v>Jan 11 - Jan 17</c:v>
                </c:pt>
                <c:pt idx="34">
                  <c:v>Jan 18 - Jan 24</c:v>
                </c:pt>
                <c:pt idx="35">
                  <c:v>Jan 25 - Jan 31</c:v>
                </c:pt>
                <c:pt idx="36">
                  <c:v>Feb 1 - Feb 7</c:v>
                </c:pt>
                <c:pt idx="37">
                  <c:v>Feb 8 - Feb 14</c:v>
                </c:pt>
                <c:pt idx="38">
                  <c:v>Feb 15 - Feb 21</c:v>
                </c:pt>
                <c:pt idx="39">
                  <c:v>Feb 22 - Feb 28</c:v>
                </c:pt>
                <c:pt idx="40">
                  <c:v>Mar 1 - Mar 7</c:v>
                </c:pt>
                <c:pt idx="41">
                  <c:v>Mar 8 - Mar 14</c:v>
                </c:pt>
                <c:pt idx="42">
                  <c:v>Mar 15 - Mar 21</c:v>
                </c:pt>
                <c:pt idx="43">
                  <c:v>Mar 22 - Mar 28</c:v>
                </c:pt>
                <c:pt idx="44">
                  <c:v>Mar 29 - Apr 4</c:v>
                </c:pt>
                <c:pt idx="45">
                  <c:v>Apr 5 - Apr 11</c:v>
                </c:pt>
                <c:pt idx="46">
                  <c:v>Apr 12 - Apr 18</c:v>
                </c:pt>
                <c:pt idx="47">
                  <c:v>Apr 19 - Apr 25</c:v>
                </c:pt>
                <c:pt idx="48">
                  <c:v>Apr 26 - May 2</c:v>
                </c:pt>
                <c:pt idx="49">
                  <c:v>May 3 - May 9</c:v>
                </c:pt>
                <c:pt idx="50">
                  <c:v>May 10 - May 16</c:v>
                </c:pt>
                <c:pt idx="51">
                  <c:v>May 17 - May 23</c:v>
                </c:pt>
                <c:pt idx="52">
                  <c:v>May 24 - May 30</c:v>
                </c:pt>
                <c:pt idx="53">
                  <c:v>May 31 - Jun 6</c:v>
                </c:pt>
                <c:pt idx="54">
                  <c:v>Jun 7 - Jun 13</c:v>
                </c:pt>
                <c:pt idx="55">
                  <c:v>Jun 14 - Jun 20</c:v>
                </c:pt>
                <c:pt idx="56">
                  <c:v>Jun 21 - Jun 27</c:v>
                </c:pt>
                <c:pt idx="57">
                  <c:v>Jun 28 - Jul 4</c:v>
                </c:pt>
                <c:pt idx="58">
                  <c:v>Jul 5 - Jul 11</c:v>
                </c:pt>
                <c:pt idx="59">
                  <c:v>Jul 12 - Jul 18</c:v>
                </c:pt>
                <c:pt idx="60">
                  <c:v>Jul 19 - Jul 25</c:v>
                </c:pt>
                <c:pt idx="61">
                  <c:v>Jul 26 - Aug 1</c:v>
                </c:pt>
                <c:pt idx="62">
                  <c:v>Aug 2 - Aug 8</c:v>
                </c:pt>
                <c:pt idx="63">
                  <c:v>Aug 9 - Aug 15</c:v>
                </c:pt>
                <c:pt idx="64">
                  <c:v>Aug 16 - Aug 22</c:v>
                </c:pt>
                <c:pt idx="65">
                  <c:v>Aug 23 - Aug 29</c:v>
                </c:pt>
              </c:strCache>
            </c:strRef>
          </c:cat>
          <c:val>
            <c:numRef>
              <c:f>'Weekly Visits'!$I$6:$I$71</c:f>
              <c:numCache>
                <c:formatCode>General</c:formatCode>
                <c:ptCount val="66"/>
                <c:pt idx="0">
                  <c:v>446.0256</c:v>
                </c:pt>
                <c:pt idx="1">
                  <c:v>386.94200000000001</c:v>
                </c:pt>
                <c:pt idx="2">
                  <c:v>374.94819999999999</c:v>
                </c:pt>
                <c:pt idx="3">
                  <c:v>383.03760000000005</c:v>
                </c:pt>
                <c:pt idx="4">
                  <c:v>316.00399999999996</c:v>
                </c:pt>
                <c:pt idx="5">
                  <c:v>235.04199999999997</c:v>
                </c:pt>
                <c:pt idx="6">
                  <c:v>307.00439999999998</c:v>
                </c:pt>
                <c:pt idx="7">
                  <c:v>303.03120000000001</c:v>
                </c:pt>
                <c:pt idx="8">
                  <c:v>414.05039999999997</c:v>
                </c:pt>
                <c:pt idx="9">
                  <c:v>331.95839999999993</c:v>
                </c:pt>
                <c:pt idx="10">
                  <c:v>301.98930000000001</c:v>
                </c:pt>
                <c:pt idx="11">
                  <c:v>274.01660000000004</c:v>
                </c:pt>
                <c:pt idx="12">
                  <c:v>275.98399999999998</c:v>
                </c:pt>
                <c:pt idx="13">
                  <c:v>238.0052</c:v>
                </c:pt>
                <c:pt idx="14">
                  <c:v>218.97149999999996</c:v>
                </c:pt>
                <c:pt idx="15">
                  <c:v>230.98200000000003</c:v>
                </c:pt>
                <c:pt idx="16">
                  <c:v>233.02570000000003</c:v>
                </c:pt>
                <c:pt idx="17">
                  <c:v>286.0324</c:v>
                </c:pt>
                <c:pt idx="18">
                  <c:v>283.99279999999999</c:v>
                </c:pt>
                <c:pt idx="19">
                  <c:v>260.02350000000001</c:v>
                </c:pt>
                <c:pt idx="20">
                  <c:v>216.0018</c:v>
                </c:pt>
                <c:pt idx="21">
                  <c:v>242.99100000000001</c:v>
                </c:pt>
                <c:pt idx="22">
                  <c:v>239.02379999999997</c:v>
                </c:pt>
                <c:pt idx="23">
                  <c:v>231.01740000000001</c:v>
                </c:pt>
                <c:pt idx="24">
                  <c:v>225.9966</c:v>
                </c:pt>
                <c:pt idx="25">
                  <c:v>235.97820000000004</c:v>
                </c:pt>
                <c:pt idx="26">
                  <c:v>226.99599999999998</c:v>
                </c:pt>
                <c:pt idx="27">
                  <c:v>213.012</c:v>
                </c:pt>
                <c:pt idx="28">
                  <c:v>223.01400000000001</c:v>
                </c:pt>
                <c:pt idx="29">
                  <c:v>221.97960000000003</c:v>
                </c:pt>
                <c:pt idx="30">
                  <c:v>118.99809999999999</c:v>
                </c:pt>
                <c:pt idx="31">
                  <c:v>119.997</c:v>
                </c:pt>
                <c:pt idx="32">
                  <c:v>248.00980000000001</c:v>
                </c:pt>
                <c:pt idx="33">
                  <c:v>273.98020000000002</c:v>
                </c:pt>
                <c:pt idx="34">
                  <c:v>271.96949999999998</c:v>
                </c:pt>
                <c:pt idx="35">
                  <c:v>341.99999999999994</c:v>
                </c:pt>
                <c:pt idx="36">
                  <c:v>325.04509999999999</c:v>
                </c:pt>
                <c:pt idx="37">
                  <c:v>411.03579999999999</c:v>
                </c:pt>
                <c:pt idx="38">
                  <c:v>377.03490000000005</c:v>
                </c:pt>
                <c:pt idx="39">
                  <c:v>448.06719999999996</c:v>
                </c:pt>
                <c:pt idx="40">
                  <c:v>529.83719999999994</c:v>
                </c:pt>
                <c:pt idx="41">
                  <c:v>390.08859999999999</c:v>
                </c:pt>
                <c:pt idx="42">
                  <c:v>471.94200000000006</c:v>
                </c:pt>
                <c:pt idx="43">
                  <c:v>389.97350000000006</c:v>
                </c:pt>
                <c:pt idx="44">
                  <c:v>376.08060000000006</c:v>
                </c:pt>
                <c:pt idx="45">
                  <c:v>332.9676</c:v>
                </c:pt>
                <c:pt idx="46">
                  <c:v>362.03710000000001</c:v>
                </c:pt>
                <c:pt idx="47">
                  <c:v>334.96319999999997</c:v>
                </c:pt>
                <c:pt idx="48">
                  <c:v>359.07300000000004</c:v>
                </c:pt>
                <c:pt idx="49">
                  <c:v>338.9846</c:v>
                </c:pt>
                <c:pt idx="50">
                  <c:v>292.03860000000009</c:v>
                </c:pt>
                <c:pt idx="51">
                  <c:v>315.97229999999996</c:v>
                </c:pt>
                <c:pt idx="52">
                  <c:v>278.96549999999996</c:v>
                </c:pt>
                <c:pt idx="53">
                  <c:v>304.9821</c:v>
                </c:pt>
                <c:pt idx="54">
                  <c:v>265.041</c:v>
                </c:pt>
                <c:pt idx="55">
                  <c:v>295.97640000000001</c:v>
                </c:pt>
                <c:pt idx="56">
                  <c:v>280.97750000000002</c:v>
                </c:pt>
                <c:pt idx="57">
                  <c:v>275.00579999999997</c:v>
                </c:pt>
                <c:pt idx="58">
                  <c:v>280.00440000000003</c:v>
                </c:pt>
                <c:pt idx="59">
                  <c:v>318.96000000000004</c:v>
                </c:pt>
                <c:pt idx="60">
                  <c:v>304.01000000000005</c:v>
                </c:pt>
                <c:pt idx="61">
                  <c:v>330.97679999999997</c:v>
                </c:pt>
                <c:pt idx="62">
                  <c:v>252.01440000000002</c:v>
                </c:pt>
                <c:pt idx="63">
                  <c:v>262.96269999999998</c:v>
                </c:pt>
                <c:pt idx="64">
                  <c:v>280.9896</c:v>
                </c:pt>
                <c:pt idx="65">
                  <c:v>293.9776</c:v>
                </c:pt>
              </c:numCache>
            </c:numRef>
          </c:val>
          <c:smooth val="0"/>
          <c:extLst>
            <c:ext xmlns:c16="http://schemas.microsoft.com/office/drawing/2014/chart" uri="{C3380CC4-5D6E-409C-BE32-E72D297353CC}">
              <c16:uniqueId val="{00000001-3E27-9A41-BF66-DE407186FE3C}"/>
            </c:ext>
          </c:extLst>
        </c:ser>
        <c:dLbls>
          <c:showLegendKey val="0"/>
          <c:showVal val="0"/>
          <c:showCatName val="0"/>
          <c:showSerName val="0"/>
          <c:showPercent val="0"/>
          <c:showBubbleSize val="0"/>
        </c:dLbls>
        <c:smooth val="0"/>
        <c:axId val="1934044976"/>
        <c:axId val="276330319"/>
      </c:lineChart>
      <c:catAx>
        <c:axId val="1934044976"/>
        <c:scaling>
          <c:orientation val="minMax"/>
        </c:scaling>
        <c:delete val="0"/>
        <c:axPos val="b"/>
        <c:numFmt formatCode="General" sourceLinked="1"/>
        <c:majorTickMark val="none"/>
        <c:minorTickMark val="none"/>
        <c:tickLblPos val="nextTo"/>
        <c:spPr>
          <a:noFill/>
          <a:ln w="1587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76330319"/>
        <c:crosses val="autoZero"/>
        <c:auto val="1"/>
        <c:lblAlgn val="ctr"/>
        <c:lblOffset val="100"/>
        <c:noMultiLvlLbl val="0"/>
      </c:catAx>
      <c:valAx>
        <c:axId val="276330319"/>
        <c:scaling>
          <c:orientation val="minMax"/>
        </c:scaling>
        <c:delete val="0"/>
        <c:axPos val="l"/>
        <c:majorGridlines>
          <c:spPr>
            <a:ln w="9525" cap="flat" cmpd="sng" algn="ctr">
              <a:solidFill>
                <a:schemeClr val="dk1">
                  <a:lumMod val="15000"/>
                  <a:lumOff val="85000"/>
                </a:schemeClr>
              </a:solidFill>
              <a:prstDash val="sysDot"/>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b="1"/>
                  <a:t>No. of Visits</a:t>
                </a:r>
              </a:p>
            </c:rich>
          </c:tx>
          <c:layout>
            <c:manualLayout>
              <c:xMode val="edge"/>
              <c:yMode val="edge"/>
              <c:x val="5.5248674272858752E-3"/>
              <c:y val="0.27861976963623347"/>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3404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12700" cap="flat" cmpd="sng" algn="ctr">
      <a:solidFill>
        <a:schemeClr val="dk1">
          <a:lumMod val="15000"/>
          <a:lumOff val="85000"/>
          <a:alpha val="48000"/>
        </a:schemeClr>
      </a:solidFill>
      <a:round/>
    </a:ln>
    <a:effectLst/>
  </c:spPr>
  <c:txPr>
    <a:bodyPr/>
    <a:lstStyle/>
    <a:p>
      <a:pPr>
        <a:defRPr>
          <a:solidFill>
            <a:schemeClr val="tx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Comparision between Lbs Sold and Interested Visits</a:t>
            </a:r>
          </a:p>
        </c:rich>
      </c:tx>
      <c:layout>
        <c:manualLayout>
          <c:xMode val="edge"/>
          <c:yMode val="edge"/>
          <c:x val="0.35478241145782702"/>
          <c:y val="3.1141868512110725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'CASE STUDY'!$D$54</c:f>
              <c:strCache>
                <c:ptCount val="1"/>
                <c:pt idx="0">
                  <c:v>Scale Lbs Sold</c:v>
                </c:pt>
              </c:strCache>
            </c:strRef>
          </c:tx>
          <c:spPr>
            <a:solidFill>
              <a:srgbClr val="0070C0"/>
            </a:solidFill>
            <a:ln w="15875">
              <a:solidFill>
                <a:schemeClr val="accent5">
                  <a:lumMod val="60000"/>
                  <a:lumOff val="40000"/>
                  <a:alpha val="44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'CASE STUDY'!$A$55:$A$120</c:f>
              <c:strCache>
                <c:ptCount val="66"/>
                <c:pt idx="0">
                  <c:v>May 25 - May 31</c:v>
                </c:pt>
                <c:pt idx="1">
                  <c:v>Jun 1 - Jun 7</c:v>
                </c:pt>
                <c:pt idx="2">
                  <c:v>Jun 8 - Jun 14</c:v>
                </c:pt>
                <c:pt idx="3">
                  <c:v>Jun 15 - Jun 21</c:v>
                </c:pt>
                <c:pt idx="4">
                  <c:v>Jun 22 - Jun 28</c:v>
                </c:pt>
                <c:pt idx="5">
                  <c:v>Jun 29 - Jul 5</c:v>
                </c:pt>
                <c:pt idx="6">
                  <c:v>Jul 6 - Jul 12</c:v>
                </c:pt>
                <c:pt idx="7">
                  <c:v>Jul 13 - Jul 19</c:v>
                </c:pt>
                <c:pt idx="8">
                  <c:v>Jul 20 - Jul 26</c:v>
                </c:pt>
                <c:pt idx="9">
                  <c:v>Jul 27 - Aug 2</c:v>
                </c:pt>
                <c:pt idx="10">
                  <c:v>Aug 3 - Aug 9</c:v>
                </c:pt>
                <c:pt idx="11">
                  <c:v>Aug 10 - Aug 16</c:v>
                </c:pt>
                <c:pt idx="12">
                  <c:v>Aug 17 - Aug 23</c:v>
                </c:pt>
                <c:pt idx="13">
                  <c:v>Aug 24 - Aug 30</c:v>
                </c:pt>
                <c:pt idx="14">
                  <c:v>Aug 31 - Sep 6</c:v>
                </c:pt>
                <c:pt idx="15">
                  <c:v>Sep 7 - Sep 13</c:v>
                </c:pt>
                <c:pt idx="16">
                  <c:v>Sep 14 - Sep 20</c:v>
                </c:pt>
                <c:pt idx="17">
                  <c:v>Sep 21 - Sep 27</c:v>
                </c:pt>
                <c:pt idx="18">
                  <c:v>Sep 28 - Oct 4</c:v>
                </c:pt>
                <c:pt idx="19">
                  <c:v>Oct 5 - Oct 11</c:v>
                </c:pt>
                <c:pt idx="20">
                  <c:v>Oct 12 - Oct 18</c:v>
                </c:pt>
                <c:pt idx="21">
                  <c:v>Oct 19 - Oct 25</c:v>
                </c:pt>
                <c:pt idx="22">
                  <c:v>Oct 26 - Nov 1</c:v>
                </c:pt>
                <c:pt idx="23">
                  <c:v>Nov 2 - Nov 8</c:v>
                </c:pt>
                <c:pt idx="24">
                  <c:v>Nov 9 - Nov 15</c:v>
                </c:pt>
                <c:pt idx="25">
                  <c:v>Nov 16 - Nov 22</c:v>
                </c:pt>
                <c:pt idx="26">
                  <c:v>Nov 23 - Nov 29</c:v>
                </c:pt>
                <c:pt idx="27">
                  <c:v>Nov 30 - Dec 6</c:v>
                </c:pt>
                <c:pt idx="28">
                  <c:v>Dec 7 - Dec 13</c:v>
                </c:pt>
                <c:pt idx="29">
                  <c:v>Dec 14 - Dec 20</c:v>
                </c:pt>
                <c:pt idx="30">
                  <c:v>Dec 21 - Dec 27</c:v>
                </c:pt>
                <c:pt idx="31">
                  <c:v>Dec 28 - Jan 3</c:v>
                </c:pt>
                <c:pt idx="32">
                  <c:v>Jan 4 - Jan 10</c:v>
                </c:pt>
                <c:pt idx="33">
                  <c:v>Jan 11 - Jan 17</c:v>
                </c:pt>
                <c:pt idx="34">
                  <c:v>Jan 18 - Jan 24</c:v>
                </c:pt>
                <c:pt idx="35">
                  <c:v>Jan 25 - Jan 31</c:v>
                </c:pt>
                <c:pt idx="36">
                  <c:v>Feb 1 - Feb 7</c:v>
                </c:pt>
                <c:pt idx="37">
                  <c:v>Feb 8 - Feb 14</c:v>
                </c:pt>
                <c:pt idx="38">
                  <c:v>Feb 15 - Feb 21</c:v>
                </c:pt>
                <c:pt idx="39">
                  <c:v>Feb 22 - Feb 28</c:v>
                </c:pt>
                <c:pt idx="40">
                  <c:v>Mar 1 - Mar 7</c:v>
                </c:pt>
                <c:pt idx="41">
                  <c:v>Mar 8 - Mar 14</c:v>
                </c:pt>
                <c:pt idx="42">
                  <c:v>Mar 15 - Mar 21</c:v>
                </c:pt>
                <c:pt idx="43">
                  <c:v>Mar 22 - Mar 28</c:v>
                </c:pt>
                <c:pt idx="44">
                  <c:v>Mar 29 - Apr 4</c:v>
                </c:pt>
                <c:pt idx="45">
                  <c:v>Apr 5 - Apr 11</c:v>
                </c:pt>
                <c:pt idx="46">
                  <c:v>Apr 12 - Apr 18</c:v>
                </c:pt>
                <c:pt idx="47">
                  <c:v>Apr 19 - Apr 25</c:v>
                </c:pt>
                <c:pt idx="48">
                  <c:v>Apr 26 - May 2</c:v>
                </c:pt>
                <c:pt idx="49">
                  <c:v>May 3 - May 9</c:v>
                </c:pt>
                <c:pt idx="50">
                  <c:v>May 10 - May 16</c:v>
                </c:pt>
                <c:pt idx="51">
                  <c:v>May 17 - May 23</c:v>
                </c:pt>
                <c:pt idx="52">
                  <c:v>May 24 - May 30</c:v>
                </c:pt>
                <c:pt idx="53">
                  <c:v>May 31 - Jun 6</c:v>
                </c:pt>
                <c:pt idx="54">
                  <c:v>Jun 7 - Jun 13</c:v>
                </c:pt>
                <c:pt idx="55">
                  <c:v>Jun 14 - Jun 20</c:v>
                </c:pt>
                <c:pt idx="56">
                  <c:v>Jun 21 - Jun 27</c:v>
                </c:pt>
                <c:pt idx="57">
                  <c:v>Jun 28 - Jul 4</c:v>
                </c:pt>
                <c:pt idx="58">
                  <c:v>Jul 5 - Jul 11</c:v>
                </c:pt>
                <c:pt idx="59">
                  <c:v>Jul 12 - Jul 18</c:v>
                </c:pt>
                <c:pt idx="60">
                  <c:v>Jul 19 - Jul 25</c:v>
                </c:pt>
                <c:pt idx="61">
                  <c:v>Jul 26 - Aug 1</c:v>
                </c:pt>
                <c:pt idx="62">
                  <c:v>Aug 2 - Aug 8</c:v>
                </c:pt>
                <c:pt idx="63">
                  <c:v>Aug 9 - Aug 15</c:v>
                </c:pt>
                <c:pt idx="64">
                  <c:v>Aug 16 - Aug 22</c:v>
                </c:pt>
                <c:pt idx="65">
                  <c:v>Aug 23 - Aug 29</c:v>
                </c:pt>
              </c:strCache>
            </c:strRef>
          </c:cat>
          <c:val>
            <c:numRef>
              <c:f>'CASE STUDY'!$D$55:$D$120</c:f>
              <c:numCache>
                <c:formatCode>General</c:formatCode>
                <c:ptCount val="66"/>
                <c:pt idx="0">
                  <c:v>45.337496466290233</c:v>
                </c:pt>
                <c:pt idx="1">
                  <c:v>53.585295901379908</c:v>
                </c:pt>
                <c:pt idx="2">
                  <c:v>86.085277779791298</c:v>
                </c:pt>
                <c:pt idx="3">
                  <c:v>55.2764025505532</c:v>
                </c:pt>
                <c:pt idx="4">
                  <c:v>72.65869075146604</c:v>
                </c:pt>
                <c:pt idx="5">
                  <c:v>40.801904458152414</c:v>
                </c:pt>
                <c:pt idx="6">
                  <c:v>17.081590640561913</c:v>
                </c:pt>
                <c:pt idx="7">
                  <c:v>47.580163867485282</c:v>
                </c:pt>
                <c:pt idx="8">
                  <c:v>47.907862594866515</c:v>
                </c:pt>
                <c:pt idx="9">
                  <c:v>73.713729640395201</c:v>
                </c:pt>
                <c:pt idx="10">
                  <c:v>37.536635811641787</c:v>
                </c:pt>
                <c:pt idx="11">
                  <c:v>47.631629179140354</c:v>
                </c:pt>
                <c:pt idx="12">
                  <c:v>35.448122724230494</c:v>
                </c:pt>
                <c:pt idx="13">
                  <c:v>81.109935221361255</c:v>
                </c:pt>
                <c:pt idx="14">
                  <c:v>30.476525294113383</c:v>
                </c:pt>
                <c:pt idx="15">
                  <c:v>27.963000548480085</c:v>
                </c:pt>
                <c:pt idx="16">
                  <c:v>80.07706507583282</c:v>
                </c:pt>
                <c:pt idx="17">
                  <c:v>42.446801056367818</c:v>
                </c:pt>
                <c:pt idx="18">
                  <c:v>100</c:v>
                </c:pt>
                <c:pt idx="19">
                  <c:v>41.592670179838642</c:v>
                </c:pt>
                <c:pt idx="20">
                  <c:v>56.526792164708326</c:v>
                </c:pt>
                <c:pt idx="21">
                  <c:v>47.496804559874938</c:v>
                </c:pt>
                <c:pt idx="22">
                  <c:v>66.678687320445263</c:v>
                </c:pt>
                <c:pt idx="23">
                  <c:v>18.358498179384402</c:v>
                </c:pt>
                <c:pt idx="24">
                  <c:v>54.288594755370646</c:v>
                </c:pt>
                <c:pt idx="25">
                  <c:v>62.641136972631571</c:v>
                </c:pt>
                <c:pt idx="26">
                  <c:v>53.149592505877429</c:v>
                </c:pt>
                <c:pt idx="27">
                  <c:v>37.21062843253091</c:v>
                </c:pt>
                <c:pt idx="28">
                  <c:v>47.575814686218663</c:v>
                </c:pt>
                <c:pt idx="29">
                  <c:v>83.256981039985888</c:v>
                </c:pt>
                <c:pt idx="30">
                  <c:v>26.531153427034031</c:v>
                </c:pt>
                <c:pt idx="31">
                  <c:v>57.996332190465139</c:v>
                </c:pt>
                <c:pt idx="32">
                  <c:v>44.870684343672295</c:v>
                </c:pt>
                <c:pt idx="33">
                  <c:v>31.541651867369303</c:v>
                </c:pt>
                <c:pt idx="34">
                  <c:v>79.869089643874545</c:v>
                </c:pt>
                <c:pt idx="35">
                  <c:v>65.284291482128495</c:v>
                </c:pt>
                <c:pt idx="36">
                  <c:v>45.15972368201686</c:v>
                </c:pt>
                <c:pt idx="37">
                  <c:v>14.171444725530419</c:v>
                </c:pt>
                <c:pt idx="38">
                  <c:v>86.044020963053711</c:v>
                </c:pt>
                <c:pt idx="39">
                  <c:v>98.320309951651595</c:v>
                </c:pt>
                <c:pt idx="40">
                  <c:v>22.583184132253773</c:v>
                </c:pt>
                <c:pt idx="41">
                  <c:v>20.969275450563103</c:v>
                </c:pt>
                <c:pt idx="42">
                  <c:v>51.513515080786036</c:v>
                </c:pt>
                <c:pt idx="43">
                  <c:v>47.874277250640922</c:v>
                </c:pt>
                <c:pt idx="44">
                  <c:v>35.661474227476674</c:v>
                </c:pt>
                <c:pt idx="45">
                  <c:v>53.942532818196966</c:v>
                </c:pt>
                <c:pt idx="46">
                  <c:v>69.139297027334607</c:v>
                </c:pt>
                <c:pt idx="47">
                  <c:v>48.141872709129174</c:v>
                </c:pt>
                <c:pt idx="48">
                  <c:v>51.057334290153221</c:v>
                </c:pt>
                <c:pt idx="49">
                  <c:v>19.012143880581153</c:v>
                </c:pt>
                <c:pt idx="50">
                  <c:v>32.175545036980132</c:v>
                </c:pt>
                <c:pt idx="51">
                  <c:v>41.565487796922234</c:v>
                </c:pt>
                <c:pt idx="52">
                  <c:v>41.148570448279784</c:v>
                </c:pt>
                <c:pt idx="53">
                  <c:v>38.055215272391642</c:v>
                </c:pt>
                <c:pt idx="54">
                  <c:v>23.349968951678186</c:v>
                </c:pt>
                <c:pt idx="55">
                  <c:v>25.684573212426095</c:v>
                </c:pt>
                <c:pt idx="56">
                  <c:v>49.849167977461569</c:v>
                </c:pt>
                <c:pt idx="57">
                  <c:v>11.979457367150633</c:v>
                </c:pt>
                <c:pt idx="58">
                  <c:v>0</c:v>
                </c:pt>
                <c:pt idx="59">
                  <c:v>67.49367556557479</c:v>
                </c:pt>
                <c:pt idx="60">
                  <c:v>31.738814751456371</c:v>
                </c:pt>
                <c:pt idx="61">
                  <c:v>65.731653099637327</c:v>
                </c:pt>
                <c:pt idx="62">
                  <c:v>52.375498645713272</c:v>
                </c:pt>
                <c:pt idx="63">
                  <c:v>30.091260320244714</c:v>
                </c:pt>
                <c:pt idx="64">
                  <c:v>26.531274237624768</c:v>
                </c:pt>
                <c:pt idx="65">
                  <c:v>70.837169069589308</c:v>
                </c:pt>
              </c:numCache>
            </c:numRef>
          </c:val>
          <c:extLst>
            <c:ext xmlns:c16="http://schemas.microsoft.com/office/drawing/2014/chart" uri="{C3380CC4-5D6E-409C-BE32-E72D297353CC}">
              <c16:uniqueId val="{00000000-E2D6-604E-BEA4-2CAE3B64ADF2}"/>
            </c:ext>
          </c:extLst>
        </c:ser>
        <c:dLbls>
          <c:showLegendKey val="0"/>
          <c:showVal val="0"/>
          <c:showCatName val="0"/>
          <c:showSerName val="0"/>
          <c:showPercent val="0"/>
          <c:showBubbleSize val="0"/>
        </c:dLbls>
        <c:gapWidth val="269"/>
        <c:axId val="274313023"/>
        <c:axId val="1938982752"/>
      </c:barChart>
      <c:lineChart>
        <c:grouping val="standard"/>
        <c:varyColors val="0"/>
        <c:ser>
          <c:idx val="1"/>
          <c:order val="1"/>
          <c:tx>
            <c:strRef>
              <c:f>'CASE STUDY'!$E$54</c:f>
              <c:strCache>
                <c:ptCount val="1"/>
                <c:pt idx="0">
                  <c:v>Scaled Interested</c:v>
                </c:pt>
              </c:strCache>
            </c:strRef>
          </c:tx>
          <c:spPr>
            <a:ln w="47625" cap="rnd">
              <a:solidFill>
                <a:srgbClr val="DD2F11">
                  <a:alpha val="90000"/>
                </a:srgbClr>
              </a:solidFill>
              <a:round/>
            </a:ln>
            <a:effectLst>
              <a:outerShdw blurRad="40000" dist="23000" dir="5400000" rotWithShape="0">
                <a:srgbClr val="000000">
                  <a:alpha val="35000"/>
                </a:srgbClr>
              </a:outerShdw>
            </a:effectLst>
          </c:spPr>
          <c:marker>
            <c:symbol val="none"/>
          </c:marker>
          <c:cat>
            <c:strRef>
              <c:f>'CASE STUDY'!$A$55:$A$120</c:f>
              <c:strCache>
                <c:ptCount val="66"/>
                <c:pt idx="0">
                  <c:v>May 25 - May 31</c:v>
                </c:pt>
                <c:pt idx="1">
                  <c:v>Jun 1 - Jun 7</c:v>
                </c:pt>
                <c:pt idx="2">
                  <c:v>Jun 8 - Jun 14</c:v>
                </c:pt>
                <c:pt idx="3">
                  <c:v>Jun 15 - Jun 21</c:v>
                </c:pt>
                <c:pt idx="4">
                  <c:v>Jun 22 - Jun 28</c:v>
                </c:pt>
                <c:pt idx="5">
                  <c:v>Jun 29 - Jul 5</c:v>
                </c:pt>
                <c:pt idx="6">
                  <c:v>Jul 6 - Jul 12</c:v>
                </c:pt>
                <c:pt idx="7">
                  <c:v>Jul 13 - Jul 19</c:v>
                </c:pt>
                <c:pt idx="8">
                  <c:v>Jul 20 - Jul 26</c:v>
                </c:pt>
                <c:pt idx="9">
                  <c:v>Jul 27 - Aug 2</c:v>
                </c:pt>
                <c:pt idx="10">
                  <c:v>Aug 3 - Aug 9</c:v>
                </c:pt>
                <c:pt idx="11">
                  <c:v>Aug 10 - Aug 16</c:v>
                </c:pt>
                <c:pt idx="12">
                  <c:v>Aug 17 - Aug 23</c:v>
                </c:pt>
                <c:pt idx="13">
                  <c:v>Aug 24 - Aug 30</c:v>
                </c:pt>
                <c:pt idx="14">
                  <c:v>Aug 31 - Sep 6</c:v>
                </c:pt>
                <c:pt idx="15">
                  <c:v>Sep 7 - Sep 13</c:v>
                </c:pt>
                <c:pt idx="16">
                  <c:v>Sep 14 - Sep 20</c:v>
                </c:pt>
                <c:pt idx="17">
                  <c:v>Sep 21 - Sep 27</c:v>
                </c:pt>
                <c:pt idx="18">
                  <c:v>Sep 28 - Oct 4</c:v>
                </c:pt>
                <c:pt idx="19">
                  <c:v>Oct 5 - Oct 11</c:v>
                </c:pt>
                <c:pt idx="20">
                  <c:v>Oct 12 - Oct 18</c:v>
                </c:pt>
                <c:pt idx="21">
                  <c:v>Oct 19 - Oct 25</c:v>
                </c:pt>
                <c:pt idx="22">
                  <c:v>Oct 26 - Nov 1</c:v>
                </c:pt>
                <c:pt idx="23">
                  <c:v>Nov 2 - Nov 8</c:v>
                </c:pt>
                <c:pt idx="24">
                  <c:v>Nov 9 - Nov 15</c:v>
                </c:pt>
                <c:pt idx="25">
                  <c:v>Nov 16 - Nov 22</c:v>
                </c:pt>
                <c:pt idx="26">
                  <c:v>Nov 23 - Nov 29</c:v>
                </c:pt>
                <c:pt idx="27">
                  <c:v>Nov 30 - Dec 6</c:v>
                </c:pt>
                <c:pt idx="28">
                  <c:v>Dec 7 - Dec 13</c:v>
                </c:pt>
                <c:pt idx="29">
                  <c:v>Dec 14 - Dec 20</c:v>
                </c:pt>
                <c:pt idx="30">
                  <c:v>Dec 21 - Dec 27</c:v>
                </c:pt>
                <c:pt idx="31">
                  <c:v>Dec 28 - Jan 3</c:v>
                </c:pt>
                <c:pt idx="32">
                  <c:v>Jan 4 - Jan 10</c:v>
                </c:pt>
                <c:pt idx="33">
                  <c:v>Jan 11 - Jan 17</c:v>
                </c:pt>
                <c:pt idx="34">
                  <c:v>Jan 18 - Jan 24</c:v>
                </c:pt>
                <c:pt idx="35">
                  <c:v>Jan 25 - Jan 31</c:v>
                </c:pt>
                <c:pt idx="36">
                  <c:v>Feb 1 - Feb 7</c:v>
                </c:pt>
                <c:pt idx="37">
                  <c:v>Feb 8 - Feb 14</c:v>
                </c:pt>
                <c:pt idx="38">
                  <c:v>Feb 15 - Feb 21</c:v>
                </c:pt>
                <c:pt idx="39">
                  <c:v>Feb 22 - Feb 28</c:v>
                </c:pt>
                <c:pt idx="40">
                  <c:v>Mar 1 - Mar 7</c:v>
                </c:pt>
                <c:pt idx="41">
                  <c:v>Mar 8 - Mar 14</c:v>
                </c:pt>
                <c:pt idx="42">
                  <c:v>Mar 15 - Mar 21</c:v>
                </c:pt>
                <c:pt idx="43">
                  <c:v>Mar 22 - Mar 28</c:v>
                </c:pt>
                <c:pt idx="44">
                  <c:v>Mar 29 - Apr 4</c:v>
                </c:pt>
                <c:pt idx="45">
                  <c:v>Apr 5 - Apr 11</c:v>
                </c:pt>
                <c:pt idx="46">
                  <c:v>Apr 12 - Apr 18</c:v>
                </c:pt>
                <c:pt idx="47">
                  <c:v>Apr 19 - Apr 25</c:v>
                </c:pt>
                <c:pt idx="48">
                  <c:v>Apr 26 - May 2</c:v>
                </c:pt>
                <c:pt idx="49">
                  <c:v>May 3 - May 9</c:v>
                </c:pt>
                <c:pt idx="50">
                  <c:v>May 10 - May 16</c:v>
                </c:pt>
                <c:pt idx="51">
                  <c:v>May 17 - May 23</c:v>
                </c:pt>
                <c:pt idx="52">
                  <c:v>May 24 - May 30</c:v>
                </c:pt>
                <c:pt idx="53">
                  <c:v>May 31 - Jun 6</c:v>
                </c:pt>
                <c:pt idx="54">
                  <c:v>Jun 7 - Jun 13</c:v>
                </c:pt>
                <c:pt idx="55">
                  <c:v>Jun 14 - Jun 20</c:v>
                </c:pt>
                <c:pt idx="56">
                  <c:v>Jun 21 - Jun 27</c:v>
                </c:pt>
                <c:pt idx="57">
                  <c:v>Jun 28 - Jul 4</c:v>
                </c:pt>
                <c:pt idx="58">
                  <c:v>Jul 5 - Jul 11</c:v>
                </c:pt>
                <c:pt idx="59">
                  <c:v>Jul 12 - Jul 18</c:v>
                </c:pt>
                <c:pt idx="60">
                  <c:v>Jul 19 - Jul 25</c:v>
                </c:pt>
                <c:pt idx="61">
                  <c:v>Jul 26 - Aug 1</c:v>
                </c:pt>
                <c:pt idx="62">
                  <c:v>Aug 2 - Aug 8</c:v>
                </c:pt>
                <c:pt idx="63">
                  <c:v>Aug 9 - Aug 15</c:v>
                </c:pt>
                <c:pt idx="64">
                  <c:v>Aug 16 - Aug 22</c:v>
                </c:pt>
                <c:pt idx="65">
                  <c:v>Aug 23 - Aug 29</c:v>
                </c:pt>
              </c:strCache>
            </c:strRef>
          </c:cat>
          <c:val>
            <c:numRef>
              <c:f>'CASE STUDY'!$E$55:$E$120</c:f>
              <c:numCache>
                <c:formatCode>General</c:formatCode>
                <c:ptCount val="66"/>
                <c:pt idx="0">
                  <c:v>79.599896893942201</c:v>
                </c:pt>
                <c:pt idx="1">
                  <c:v>65.218695104725924</c:v>
                </c:pt>
                <c:pt idx="2">
                  <c:v>62.299352714967988</c:v>
                </c:pt>
                <c:pt idx="3">
                  <c:v>64.268347389525516</c:v>
                </c:pt>
                <c:pt idx="4">
                  <c:v>47.95208148396781</c:v>
                </c:pt>
                <c:pt idx="5">
                  <c:v>28.245583246579987</c:v>
                </c:pt>
                <c:pt idx="6">
                  <c:v>45.761540223411068</c:v>
                </c:pt>
                <c:pt idx="7">
                  <c:v>44.794446292964828</c:v>
                </c:pt>
                <c:pt idx="8">
                  <c:v>71.816995996729631</c:v>
                </c:pt>
                <c:pt idx="9">
                  <c:v>51.835450910100803</c:v>
                </c:pt>
                <c:pt idx="10">
                  <c:v>44.540843361792987</c:v>
                </c:pt>
                <c:pt idx="11">
                  <c:v>37.73216814076364</c:v>
                </c:pt>
                <c:pt idx="12">
                  <c:v>38.211041743592567</c:v>
                </c:pt>
                <c:pt idx="13">
                  <c:v>28.96683884274891</c:v>
                </c:pt>
                <c:pt idx="14">
                  <c:v>24.333954582219654</c:v>
                </c:pt>
                <c:pt idx="15">
                  <c:v>27.257361823643382</c:v>
                </c:pt>
                <c:pt idx="16">
                  <c:v>27.754807173903377</c:v>
                </c:pt>
                <c:pt idx="17">
                  <c:v>40.656865424931567</c:v>
                </c:pt>
                <c:pt idx="18">
                  <c:v>40.160418032266172</c:v>
                </c:pt>
                <c:pt idx="19">
                  <c:v>34.326187551282253</c:v>
                </c:pt>
                <c:pt idx="20">
                  <c:v>23.611116858156887</c:v>
                </c:pt>
                <c:pt idx="21">
                  <c:v>30.180403958630045</c:v>
                </c:pt>
                <c:pt idx="22">
                  <c:v>29.214770453931965</c:v>
                </c:pt>
                <c:pt idx="23">
                  <c:v>27.265978335557655</c:v>
                </c:pt>
                <c:pt idx="24">
                  <c:v>26.043894069478789</c:v>
                </c:pt>
                <c:pt idx="25">
                  <c:v>28.473458344154704</c:v>
                </c:pt>
                <c:pt idx="26">
                  <c:v>26.287152318267665</c:v>
                </c:pt>
                <c:pt idx="27">
                  <c:v>22.883386707837698</c:v>
                </c:pt>
                <c:pt idx="28">
                  <c:v>25.317916430057423</c:v>
                </c:pt>
                <c:pt idx="29">
                  <c:v>25.066139031070815</c:v>
                </c:pt>
                <c:pt idx="30">
                  <c:v>0</c:v>
                </c:pt>
                <c:pt idx="31">
                  <c:v>0.24313654664320078</c:v>
                </c:pt>
                <c:pt idx="32">
                  <c:v>31.402001416126179</c:v>
                </c:pt>
                <c:pt idx="33">
                  <c:v>37.723308224557996</c:v>
                </c:pt>
                <c:pt idx="34">
                  <c:v>37.233895215913002</c:v>
                </c:pt>
                <c:pt idx="35">
                  <c:v>54.279619442258536</c:v>
                </c:pt>
                <c:pt idx="36">
                  <c:v>50.152724022616162</c:v>
                </c:pt>
                <c:pt idx="37">
                  <c:v>71.083229419984619</c:v>
                </c:pt>
                <c:pt idx="38">
                  <c:v>62.807264449756637</c:v>
                </c:pt>
                <c:pt idx="39">
                  <c:v>80.096831095190311</c:v>
                </c:pt>
                <c:pt idx="40">
                  <c:v>100</c:v>
                </c:pt>
                <c:pt idx="41">
                  <c:v>65.984591047930948</c:v>
                </c:pt>
                <c:pt idx="42">
                  <c:v>85.908059870640386</c:v>
                </c:pt>
                <c:pt idx="43">
                  <c:v>65.956575213994995</c:v>
                </c:pt>
                <c:pt idx="44">
                  <c:v>62.574983734508265</c:v>
                </c:pt>
                <c:pt idx="45">
                  <c:v>52.081094520945072</c:v>
                </c:pt>
                <c:pt idx="46">
                  <c:v>59.156735568742135</c:v>
                </c:pt>
                <c:pt idx="47">
                  <c:v>52.566832124790466</c:v>
                </c:pt>
                <c:pt idx="48">
                  <c:v>58.435260908711001</c:v>
                </c:pt>
                <c:pt idx="49">
                  <c:v>53.545658142080455</c:v>
                </c:pt>
                <c:pt idx="50">
                  <c:v>42.118800279720247</c:v>
                </c:pt>
                <c:pt idx="51">
                  <c:v>47.944365567931591</c:v>
                </c:pt>
                <c:pt idx="52">
                  <c:v>38.93675163829343</c:v>
                </c:pt>
                <c:pt idx="53">
                  <c:v>45.269303724986266</c:v>
                </c:pt>
                <c:pt idx="54">
                  <c:v>35.54746858319961</c:v>
                </c:pt>
                <c:pt idx="55">
                  <c:v>43.077277698252203</c:v>
                </c:pt>
                <c:pt idx="56">
                  <c:v>39.426481072517213</c:v>
                </c:pt>
                <c:pt idx="57">
                  <c:v>37.972943665780591</c:v>
                </c:pt>
                <c:pt idx="58">
                  <c:v>39.189624356591203</c:v>
                </c:pt>
                <c:pt idx="59">
                  <c:v>48.671584569238931</c:v>
                </c:pt>
                <c:pt idx="60">
                  <c:v>45.032690413351624</c:v>
                </c:pt>
                <c:pt idx="61">
                  <c:v>51.596525257698218</c:v>
                </c:pt>
                <c:pt idx="62">
                  <c:v>32.376738241321249</c:v>
                </c:pt>
                <c:pt idx="63">
                  <c:v>35.041601444458429</c:v>
                </c:pt>
                <c:pt idx="64">
                  <c:v>39.429426264442704</c:v>
                </c:pt>
                <c:pt idx="65">
                  <c:v>42.590761200674436</c:v>
                </c:pt>
              </c:numCache>
            </c:numRef>
          </c:val>
          <c:smooth val="0"/>
          <c:extLst>
            <c:ext xmlns:c16="http://schemas.microsoft.com/office/drawing/2014/chart" uri="{C3380CC4-5D6E-409C-BE32-E72D297353CC}">
              <c16:uniqueId val="{00000001-E2D6-604E-BEA4-2CAE3B64ADF2}"/>
            </c:ext>
          </c:extLst>
        </c:ser>
        <c:dLbls>
          <c:showLegendKey val="0"/>
          <c:showVal val="0"/>
          <c:showCatName val="0"/>
          <c:showSerName val="0"/>
          <c:showPercent val="0"/>
          <c:showBubbleSize val="0"/>
        </c:dLbls>
        <c:marker val="1"/>
        <c:smooth val="0"/>
        <c:axId val="274313023"/>
        <c:axId val="1938982752"/>
      </c:lineChart>
      <c:catAx>
        <c:axId val="27431302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alpha val="52000"/>
              </a:schemeClr>
            </a:solidFill>
            <a:round/>
          </a:ln>
          <a:effectLst/>
        </c:spPr>
        <c:txPr>
          <a:bodyPr rot="-36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8982752"/>
        <c:crosses val="autoZero"/>
        <c:auto val="1"/>
        <c:lblAlgn val="ctr"/>
        <c:lblOffset val="100"/>
        <c:noMultiLvlLbl val="0"/>
      </c:catAx>
      <c:valAx>
        <c:axId val="1938982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600"/>
                  <a:t>Scaled</a:t>
                </a:r>
                <a:r>
                  <a:rPr lang="en-US" sz="1600" baseline="0"/>
                  <a:t> Data</a:t>
                </a:r>
                <a:endParaRPr lang="en-US" sz="1600"/>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43130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1" i="0" u="none" strike="noStrike" kern="1200" baseline="0">
                <a:solidFill>
                  <a:schemeClr val="dk1">
                    <a:lumMod val="65000"/>
                    <a:lumOff val="35000"/>
                  </a:schemeClr>
                </a:solidFill>
                <a:effectLst/>
                <a:latin typeface="+mn-lt"/>
                <a:ea typeface="+mn-ea"/>
                <a:cs typeface="+mn-cs"/>
              </a:defRPr>
            </a:pPr>
            <a:r>
              <a:rPr lang="en-US" b="1"/>
              <a:t>VISITS per Time Period</a:t>
            </a:r>
          </a:p>
        </c:rich>
      </c:tx>
      <c:overlay val="0"/>
      <c:spPr>
        <a:noFill/>
        <a:ln>
          <a:noFill/>
        </a:ln>
        <a:effectLst/>
      </c:spPr>
      <c:txPr>
        <a:bodyPr rot="0" spcFirstLastPara="1" vertOverflow="ellipsis" vert="horz" wrap="square" anchor="ctr" anchorCtr="1"/>
        <a:lstStyle/>
        <a:p>
          <a:pPr>
            <a:defRPr b="1"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tx>
            <c:strRef>
              <c:f>'CASE STUDY'!$B$140</c:f>
              <c:strCache>
                <c:ptCount val="1"/>
                <c:pt idx="0">
                  <c:v>VISITS</c:v>
                </c:pt>
              </c:strCache>
            </c:strRef>
          </c:tx>
          <c:spPr>
            <a:gradFill>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gradFill>
            <a:ln w="6350">
              <a:solidFill>
                <a:schemeClr val="dk1">
                  <a:lumMod val="15000"/>
                  <a:lumOff val="85000"/>
                </a:schemeClr>
              </a:solidFill>
            </a:ln>
            <a:effectLst>
              <a:glow>
                <a:schemeClr val="accent1"/>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'CASE STUDY'!$A$141:$A$143</c:f>
              <c:strCache>
                <c:ptCount val="3"/>
                <c:pt idx="0">
                  <c:v>November</c:v>
                </c:pt>
                <c:pt idx="1">
                  <c:v>December</c:v>
                </c:pt>
                <c:pt idx="2">
                  <c:v>January</c:v>
                </c:pt>
              </c:strCache>
            </c:strRef>
          </c:cat>
          <c:val>
            <c:numRef>
              <c:f>'CASE STUDY'!$B$141:$B$143</c:f>
              <c:numCache>
                <c:formatCode>General</c:formatCode>
                <c:ptCount val="3"/>
                <c:pt idx="0">
                  <c:v>505.2</c:v>
                </c:pt>
                <c:pt idx="1">
                  <c:v>446.25</c:v>
                </c:pt>
                <c:pt idx="2">
                  <c:v>685.5</c:v>
                </c:pt>
              </c:numCache>
            </c:numRef>
          </c:val>
          <c:extLst>
            <c:ext xmlns:c16="http://schemas.microsoft.com/office/drawing/2014/chart" uri="{C3380CC4-5D6E-409C-BE32-E72D297353CC}">
              <c16:uniqueId val="{00000000-241C-AE40-B344-8902A83F522D}"/>
            </c:ext>
          </c:extLst>
        </c:ser>
        <c:dLbls>
          <c:dLblPos val="inEnd"/>
          <c:showLegendKey val="0"/>
          <c:showVal val="1"/>
          <c:showCatName val="0"/>
          <c:showSerName val="0"/>
          <c:showPercent val="0"/>
          <c:showBubbleSize val="0"/>
        </c:dLbls>
        <c:gapWidth val="129"/>
        <c:overlap val="21"/>
        <c:axId val="276376879"/>
        <c:axId val="274641023"/>
      </c:barChart>
      <c:catAx>
        <c:axId val="276376879"/>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dk1">
                        <a:lumMod val="65000"/>
                        <a:lumOff val="35000"/>
                      </a:schemeClr>
                    </a:solidFill>
                    <a:latin typeface="+mn-lt"/>
                    <a:ea typeface="+mn-ea"/>
                    <a:cs typeface="+mn-cs"/>
                  </a:defRPr>
                </a:pPr>
                <a:r>
                  <a:rPr lang="en-US" sz="1600" b="1"/>
                  <a:t>Time</a:t>
                </a:r>
                <a:r>
                  <a:rPr lang="en-US" sz="1600" b="1" baseline="0"/>
                  <a:t> Period</a:t>
                </a:r>
              </a:p>
            </c:rich>
          </c:tx>
          <c:layout>
            <c:manualLayout>
              <c:xMode val="edge"/>
              <c:yMode val="edge"/>
              <c:x val="0.42884978308526933"/>
              <c:y val="0.90429504049435427"/>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dk1">
                    <a:lumMod val="65000"/>
                    <a:lumOff val="35000"/>
                  </a:schemeClr>
                </a:solidFill>
                <a:effectLst/>
                <a:latin typeface="Times New Roman" panose="02020603050405020304" pitchFamily="18" charset="0"/>
                <a:ea typeface="+mn-ea"/>
                <a:cs typeface="Times New Roman" panose="02020603050405020304" pitchFamily="18" charset="0"/>
              </a:defRPr>
            </a:pPr>
            <a:endParaRPr lang="en-US"/>
          </a:p>
        </c:txPr>
        <c:crossAx val="274641023"/>
        <c:crosses val="autoZero"/>
        <c:auto val="1"/>
        <c:lblAlgn val="ctr"/>
        <c:lblOffset val="100"/>
        <c:noMultiLvlLbl val="0"/>
      </c:catAx>
      <c:valAx>
        <c:axId val="27464102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sz="1800"/>
                  <a:t>Visits</a:t>
                </a:r>
              </a:p>
            </c:rich>
          </c:tx>
          <c:layout>
            <c:manualLayout>
              <c:xMode val="edge"/>
              <c:yMode val="edge"/>
              <c:x val="2.6119402985074626E-2"/>
              <c:y val="0.36847981840107819"/>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276376879"/>
        <c:crosses val="autoZero"/>
        <c:crossBetween val="between"/>
      </c:valAx>
      <c:spPr>
        <a:noFill/>
        <a:ln w="12700">
          <a:solidFill>
            <a:schemeClr val="dk1">
              <a:lumMod val="15000"/>
              <a:lumOff val="85000"/>
              <a:alpha val="34000"/>
            </a:schemeClr>
          </a:solidFill>
          <a:prstDash val="sysDot"/>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Lbs. Sold per Time Period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'CASE STUDY'!$C$140</c:f>
              <c:strCache>
                <c:ptCount val="1"/>
                <c:pt idx="0">
                  <c:v>Lbs. Sold</c:v>
                </c:pt>
              </c:strCache>
            </c:strRef>
          </c:tx>
          <c:spPr>
            <a:solidFill>
              <a:schemeClr val="accent1">
                <a:alpha val="85000"/>
              </a:schemeClr>
            </a:solidFill>
            <a:ln w="9525" cap="flat" cmpd="sng" algn="ctr">
              <a:solidFill>
                <a:srgbClr val="00B0F0">
                  <a:alpha val="50000"/>
                </a:srgb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'CASE STUDY'!$A$141:$A$143</c:f>
              <c:strCache>
                <c:ptCount val="3"/>
                <c:pt idx="0">
                  <c:v>November</c:v>
                </c:pt>
                <c:pt idx="1">
                  <c:v>December</c:v>
                </c:pt>
                <c:pt idx="2">
                  <c:v>January</c:v>
                </c:pt>
              </c:strCache>
            </c:strRef>
          </c:cat>
          <c:val>
            <c:numRef>
              <c:f>'CASE STUDY'!$C$141:$C$143</c:f>
              <c:numCache>
                <c:formatCode>#,##0</c:formatCode>
                <c:ptCount val="3"/>
                <c:pt idx="0">
                  <c:v>16526.6996</c:v>
                </c:pt>
                <c:pt idx="1">
                  <c:v>18978.081749999998</c:v>
                </c:pt>
                <c:pt idx="2">
                  <c:v>19414.684249999998</c:v>
                </c:pt>
              </c:numCache>
            </c:numRef>
          </c:val>
          <c:extLst>
            <c:ext xmlns:c16="http://schemas.microsoft.com/office/drawing/2014/chart" uri="{C3380CC4-5D6E-409C-BE32-E72D297353CC}">
              <c16:uniqueId val="{00000000-ED10-6648-9041-2FD9FBC048D1}"/>
            </c:ext>
          </c:extLst>
        </c:ser>
        <c:dLbls>
          <c:dLblPos val="inEnd"/>
          <c:showLegendKey val="0"/>
          <c:showVal val="1"/>
          <c:showCatName val="0"/>
          <c:showSerName val="0"/>
          <c:showPercent val="0"/>
          <c:showBubbleSize val="0"/>
        </c:dLbls>
        <c:gapWidth val="89"/>
        <c:overlap val="-37"/>
        <c:axId val="251419727"/>
        <c:axId val="243742847"/>
      </c:barChart>
      <c:catAx>
        <c:axId val="251419727"/>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r>
                  <a:rPr lang="en-US" sz="1600"/>
                  <a:t>Time Period</a:t>
                </a:r>
              </a:p>
            </c:rich>
          </c:tx>
          <c:layout>
            <c:manualLayout>
              <c:xMode val="edge"/>
              <c:yMode val="edge"/>
              <c:x val="0.42082162432876097"/>
              <c:y val="0.8884722222222222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1" i="0" u="none" strike="noStrike" kern="1200" cap="all"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en-US"/>
          </a:p>
        </c:txPr>
        <c:crossAx val="243742847"/>
        <c:crosses val="autoZero"/>
        <c:auto val="1"/>
        <c:lblAlgn val="ctr"/>
        <c:lblOffset val="100"/>
        <c:noMultiLvlLbl val="0"/>
      </c:catAx>
      <c:valAx>
        <c:axId val="243742847"/>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r>
                  <a:rPr lang="en-US" sz="1600"/>
                  <a:t>Lbs. Sold</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51419727"/>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1" i="0" u="none" strike="noStrike" kern="1200" baseline="0">
                <a:solidFill>
                  <a:schemeClr val="bg1">
                    <a:lumMod val="95000"/>
                  </a:schemeClr>
                </a:solidFill>
                <a:effectLst/>
                <a:latin typeface="Helvetica" pitchFamily="2" charset="0"/>
                <a:ea typeface="+mn-ea"/>
                <a:cs typeface="+mn-cs"/>
              </a:defRPr>
            </a:pPr>
            <a:r>
              <a:rPr lang="en-US" b="1">
                <a:solidFill>
                  <a:schemeClr val="bg1">
                    <a:lumMod val="95000"/>
                  </a:schemeClr>
                </a:solidFill>
                <a:latin typeface="Helvetica" pitchFamily="2" charset="0"/>
              </a:rPr>
              <a:t>Avg</a:t>
            </a:r>
            <a:r>
              <a:rPr lang="en-US" altLang="zh-CN" b="1">
                <a:solidFill>
                  <a:schemeClr val="bg1">
                    <a:lumMod val="95000"/>
                  </a:schemeClr>
                </a:solidFill>
                <a:latin typeface="Helvetica" pitchFamily="2" charset="0"/>
              </a:rPr>
              <a:t>.</a:t>
            </a:r>
            <a:r>
              <a:rPr lang="zh-CN" altLang="en-US" b="1">
                <a:solidFill>
                  <a:schemeClr val="bg1">
                    <a:lumMod val="95000"/>
                  </a:schemeClr>
                </a:solidFill>
                <a:latin typeface="Helvetica" pitchFamily="2" charset="0"/>
              </a:rPr>
              <a:t> </a:t>
            </a:r>
            <a:r>
              <a:rPr lang="en-US" b="1">
                <a:solidFill>
                  <a:schemeClr val="bg1">
                    <a:lumMod val="95000"/>
                  </a:schemeClr>
                </a:solidFill>
                <a:latin typeface="Helvetica" pitchFamily="2" charset="0"/>
              </a:rPr>
              <a:t>VISITS per Time Period</a:t>
            </a:r>
          </a:p>
        </c:rich>
      </c:tx>
      <c:overlay val="0"/>
      <c:spPr>
        <a:noFill/>
        <a:ln>
          <a:noFill/>
        </a:ln>
        <a:effectLst/>
      </c:spPr>
      <c:txPr>
        <a:bodyPr rot="0" spcFirstLastPara="1" vertOverflow="ellipsis" vert="horz" wrap="square" anchor="ctr" anchorCtr="1"/>
        <a:lstStyle/>
        <a:p>
          <a:pPr>
            <a:defRPr b="1" i="0" u="none" strike="noStrike" kern="1200" baseline="0">
              <a:solidFill>
                <a:schemeClr val="bg1">
                  <a:lumMod val="95000"/>
                </a:schemeClr>
              </a:solidFill>
              <a:effectLst/>
              <a:latin typeface="Helvetica" pitchFamily="2" charset="0"/>
              <a:ea typeface="+mn-ea"/>
              <a:cs typeface="+mn-cs"/>
            </a:defRPr>
          </a:pPr>
          <a:endParaRPr lang="en-US"/>
        </a:p>
      </c:txPr>
    </c:title>
    <c:autoTitleDeleted val="0"/>
    <c:plotArea>
      <c:layout/>
      <c:barChart>
        <c:barDir val="col"/>
        <c:grouping val="clustered"/>
        <c:varyColors val="0"/>
        <c:ser>
          <c:idx val="0"/>
          <c:order val="0"/>
          <c:tx>
            <c:strRef>
              <c:f>'CASE STUDY'!$B$140</c:f>
              <c:strCache>
                <c:ptCount val="1"/>
                <c:pt idx="0">
                  <c:v>VISITS</c:v>
                </c:pt>
              </c:strCache>
            </c:strRef>
          </c:tx>
          <c:spPr>
            <a:solidFill>
              <a:srgbClr val="00C1C1">
                <a:alpha val="82000"/>
              </a:srgbClr>
            </a:solidFill>
            <a:ln w="6350">
              <a:noFill/>
            </a:ln>
            <a:effectLst>
              <a:glow>
                <a:schemeClr val="accent1"/>
              </a:glow>
            </a:effectLst>
          </c:spPr>
          <c:invertIfNegative val="0"/>
          <c:dPt>
            <c:idx val="2"/>
            <c:invertIfNegative val="0"/>
            <c:bubble3D val="0"/>
            <c:spPr>
              <a:solidFill>
                <a:srgbClr val="00C1C1"/>
              </a:solidFill>
              <a:ln w="6350">
                <a:noFill/>
              </a:ln>
              <a:effectLst>
                <a:glow>
                  <a:schemeClr val="accent1"/>
                </a:glow>
              </a:effectLst>
            </c:spPr>
            <c:extLst>
              <c:ext xmlns:c16="http://schemas.microsoft.com/office/drawing/2014/chart" uri="{C3380CC4-5D6E-409C-BE32-E72D297353CC}">
                <c16:uniqueId val="{00000001-2FC8-624A-8164-4A4D731BBF72}"/>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Helvetica" pitchFamily="2"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'CASE STUDY'!$A$141:$A$143</c:f>
              <c:strCache>
                <c:ptCount val="3"/>
                <c:pt idx="0">
                  <c:v>November</c:v>
                </c:pt>
                <c:pt idx="1">
                  <c:v>December</c:v>
                </c:pt>
                <c:pt idx="2">
                  <c:v>January</c:v>
                </c:pt>
              </c:strCache>
            </c:strRef>
          </c:cat>
          <c:val>
            <c:numRef>
              <c:f>'CASE STUDY'!$B$141:$B$143</c:f>
              <c:numCache>
                <c:formatCode>General</c:formatCode>
                <c:ptCount val="3"/>
                <c:pt idx="0">
                  <c:v>505.2</c:v>
                </c:pt>
                <c:pt idx="1">
                  <c:v>446.25</c:v>
                </c:pt>
                <c:pt idx="2">
                  <c:v>685.5</c:v>
                </c:pt>
              </c:numCache>
            </c:numRef>
          </c:val>
          <c:extLst>
            <c:ext xmlns:c16="http://schemas.microsoft.com/office/drawing/2014/chart" uri="{C3380CC4-5D6E-409C-BE32-E72D297353CC}">
              <c16:uniqueId val="{00000002-2FC8-624A-8164-4A4D731BBF72}"/>
            </c:ext>
          </c:extLst>
        </c:ser>
        <c:dLbls>
          <c:dLblPos val="inEnd"/>
          <c:showLegendKey val="0"/>
          <c:showVal val="1"/>
          <c:showCatName val="0"/>
          <c:showSerName val="0"/>
          <c:showPercent val="0"/>
          <c:showBubbleSize val="0"/>
        </c:dLbls>
        <c:gapWidth val="129"/>
        <c:overlap val="21"/>
        <c:axId val="276376879"/>
        <c:axId val="274641023"/>
      </c:barChart>
      <c:catAx>
        <c:axId val="276376879"/>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r>
                  <a:rPr lang="en-US" sz="1800" b="1">
                    <a:solidFill>
                      <a:schemeClr val="bg1">
                        <a:lumMod val="95000"/>
                      </a:schemeClr>
                    </a:solidFill>
                    <a:latin typeface="Helvetica" pitchFamily="2" charset="0"/>
                  </a:rPr>
                  <a:t>Time</a:t>
                </a:r>
                <a:r>
                  <a:rPr lang="en-US" sz="1800" b="1" baseline="0">
                    <a:solidFill>
                      <a:schemeClr val="bg1">
                        <a:lumMod val="95000"/>
                      </a:schemeClr>
                    </a:solidFill>
                    <a:latin typeface="Helvetica" pitchFamily="2" charset="0"/>
                  </a:rPr>
                  <a:t> Period</a:t>
                </a:r>
              </a:p>
            </c:rich>
          </c:tx>
          <c:layout>
            <c:manualLayout>
              <c:xMode val="edge"/>
              <c:yMode val="edge"/>
              <c:x val="0.42884980427478203"/>
              <c:y val="0.9070390471912326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95000"/>
                  </a:schemeClr>
                </a:solidFill>
                <a:effectLst/>
                <a:latin typeface="Helvetica" pitchFamily="2" charset="0"/>
                <a:ea typeface="+mn-ea"/>
                <a:cs typeface="Times New Roman" panose="02020603050405020304" pitchFamily="18" charset="0"/>
              </a:defRPr>
            </a:pPr>
            <a:endParaRPr lang="en-US"/>
          </a:p>
        </c:txPr>
        <c:crossAx val="274641023"/>
        <c:crosses val="autoZero"/>
        <c:auto val="1"/>
        <c:lblAlgn val="ctr"/>
        <c:lblOffset val="100"/>
        <c:noMultiLvlLbl val="0"/>
      </c:catAx>
      <c:valAx>
        <c:axId val="27464102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r>
                  <a:rPr lang="en-US" sz="1800">
                    <a:solidFill>
                      <a:schemeClr val="bg1">
                        <a:lumMod val="95000"/>
                      </a:schemeClr>
                    </a:solidFill>
                    <a:latin typeface="Helvetica" pitchFamily="2" charset="0"/>
                  </a:rPr>
                  <a:t>Visits</a:t>
                </a:r>
              </a:p>
            </c:rich>
          </c:tx>
          <c:layout>
            <c:manualLayout>
              <c:xMode val="edge"/>
              <c:yMode val="edge"/>
              <c:x val="2.6119402985074626E-2"/>
              <c:y val="0.36847981840107819"/>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lumMod val="95000"/>
                  </a:schemeClr>
                </a:solidFill>
                <a:latin typeface="Helvetica" pitchFamily="2" charset="0"/>
                <a:ea typeface="+mn-ea"/>
                <a:cs typeface="+mn-cs"/>
              </a:defRPr>
            </a:pPr>
            <a:endParaRPr lang="en-US"/>
          </a:p>
        </c:txPr>
        <c:crossAx val="276376879"/>
        <c:crosses val="autoZero"/>
        <c:crossBetween val="between"/>
      </c:valAx>
      <c:spPr>
        <a:noFill/>
        <a:ln w="12700">
          <a:noFill/>
          <a:prstDash val="sysDot"/>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r>
              <a:rPr lang="en-US" altLang="zh-CN">
                <a:solidFill>
                  <a:schemeClr val="bg1">
                    <a:lumMod val="95000"/>
                  </a:schemeClr>
                </a:solidFill>
                <a:latin typeface="Helvetica" pitchFamily="2" charset="0"/>
              </a:rPr>
              <a:t>Avg.</a:t>
            </a:r>
            <a:r>
              <a:rPr lang="zh-CN" altLang="en-US">
                <a:solidFill>
                  <a:schemeClr val="bg1">
                    <a:lumMod val="95000"/>
                  </a:schemeClr>
                </a:solidFill>
                <a:latin typeface="Helvetica" pitchFamily="2" charset="0"/>
              </a:rPr>
              <a:t> </a:t>
            </a:r>
            <a:r>
              <a:rPr lang="en-US">
                <a:solidFill>
                  <a:schemeClr val="bg1">
                    <a:lumMod val="95000"/>
                  </a:schemeClr>
                </a:solidFill>
                <a:latin typeface="Helvetica" pitchFamily="2" charset="0"/>
              </a:rPr>
              <a:t>Lbs. Sold per Time Period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'CASE STUDY'!$C$140</c:f>
              <c:strCache>
                <c:ptCount val="1"/>
                <c:pt idx="0">
                  <c:v>Lbs. Sold</c:v>
                </c:pt>
              </c:strCache>
            </c:strRef>
          </c:tx>
          <c:spPr>
            <a:solidFill>
              <a:srgbClr val="F34641"/>
            </a:solidFill>
            <a:ln w="9525" cap="flat" cmpd="sng" algn="ctr">
              <a:no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Helvetica" pitchFamily="2"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'CASE STUDY'!$A$141:$A$143</c:f>
              <c:strCache>
                <c:ptCount val="3"/>
                <c:pt idx="0">
                  <c:v>November</c:v>
                </c:pt>
                <c:pt idx="1">
                  <c:v>December</c:v>
                </c:pt>
                <c:pt idx="2">
                  <c:v>January</c:v>
                </c:pt>
              </c:strCache>
            </c:strRef>
          </c:cat>
          <c:val>
            <c:numRef>
              <c:f>'CASE STUDY'!$C$141:$C$143</c:f>
              <c:numCache>
                <c:formatCode>#,##0</c:formatCode>
                <c:ptCount val="3"/>
                <c:pt idx="0">
                  <c:v>16526.6996</c:v>
                </c:pt>
                <c:pt idx="1">
                  <c:v>18978.081749999998</c:v>
                </c:pt>
                <c:pt idx="2">
                  <c:v>19414.684249999998</c:v>
                </c:pt>
              </c:numCache>
            </c:numRef>
          </c:val>
          <c:extLst>
            <c:ext xmlns:c16="http://schemas.microsoft.com/office/drawing/2014/chart" uri="{C3380CC4-5D6E-409C-BE32-E72D297353CC}">
              <c16:uniqueId val="{00000000-21E4-EB44-A8DE-4308D4CEC626}"/>
            </c:ext>
          </c:extLst>
        </c:ser>
        <c:dLbls>
          <c:dLblPos val="inEnd"/>
          <c:showLegendKey val="0"/>
          <c:showVal val="1"/>
          <c:showCatName val="0"/>
          <c:showSerName val="0"/>
          <c:showPercent val="0"/>
          <c:showBubbleSize val="0"/>
        </c:dLbls>
        <c:gapWidth val="89"/>
        <c:overlap val="-37"/>
        <c:axId val="251419727"/>
        <c:axId val="243742847"/>
      </c:barChart>
      <c:catAx>
        <c:axId val="251419727"/>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r>
                  <a:rPr lang="en-US" sz="1800">
                    <a:solidFill>
                      <a:schemeClr val="bg1">
                        <a:lumMod val="95000"/>
                      </a:schemeClr>
                    </a:solidFill>
                    <a:latin typeface="Helvetica" pitchFamily="2" charset="0"/>
                  </a:rPr>
                  <a:t>Time Period</a:t>
                </a:r>
              </a:p>
            </c:rich>
          </c:tx>
          <c:layout>
            <c:manualLayout>
              <c:xMode val="edge"/>
              <c:yMode val="edge"/>
              <c:x val="0.43095018254298501"/>
              <c:y val="0.9077271354874874"/>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1" i="0" u="none" strike="noStrike" kern="1200" cap="all" baseline="0">
                <a:solidFill>
                  <a:schemeClr val="bg1">
                    <a:lumMod val="95000"/>
                  </a:schemeClr>
                </a:solidFill>
                <a:latin typeface="Helvetica" pitchFamily="2" charset="0"/>
                <a:ea typeface="+mn-ea"/>
                <a:cs typeface="Times New Roman" panose="02020603050405020304" pitchFamily="18" charset="0"/>
              </a:defRPr>
            </a:pPr>
            <a:endParaRPr lang="en-US"/>
          </a:p>
        </c:txPr>
        <c:crossAx val="243742847"/>
        <c:crosses val="autoZero"/>
        <c:auto val="1"/>
        <c:lblAlgn val="ctr"/>
        <c:lblOffset val="100"/>
        <c:noMultiLvlLbl val="0"/>
      </c:catAx>
      <c:valAx>
        <c:axId val="243742847"/>
        <c:scaling>
          <c:orientation val="minMax"/>
        </c:scaling>
        <c:delete val="0"/>
        <c:axPos val="l"/>
        <c:majorGridlines>
          <c:spPr>
            <a:ln w="9525" cap="flat" cmpd="sng" algn="ctr">
              <a:solidFill>
                <a:schemeClr val="bg1">
                  <a:lumMod val="9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r>
                  <a:rPr lang="en-US" sz="1600">
                    <a:solidFill>
                      <a:schemeClr val="bg1">
                        <a:lumMod val="95000"/>
                      </a:schemeClr>
                    </a:solidFill>
                    <a:latin typeface="Helvetica" pitchFamily="2" charset="0"/>
                  </a:rPr>
                  <a:t>Lbs. Sold</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lumMod val="95000"/>
                  </a:schemeClr>
                </a:solidFill>
                <a:latin typeface="Helvetica" pitchFamily="2" charset="0"/>
                <a:ea typeface="+mn-ea"/>
                <a:cs typeface="+mn-cs"/>
              </a:defRPr>
            </a:pPr>
            <a:endParaRPr lang="en-US"/>
          </a:p>
        </c:txPr>
        <c:crossAx val="251419727"/>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1" i="0" u="none" strike="noStrike" kern="1200" baseline="0">
                <a:solidFill>
                  <a:schemeClr val="bg1">
                    <a:lumMod val="95000"/>
                  </a:schemeClr>
                </a:solidFill>
                <a:effectLst/>
                <a:latin typeface="Helvetica" pitchFamily="2" charset="0"/>
                <a:ea typeface="+mn-ea"/>
                <a:cs typeface="+mn-cs"/>
              </a:defRPr>
            </a:pPr>
            <a:r>
              <a:rPr lang="en-US" b="1">
                <a:solidFill>
                  <a:schemeClr val="bg1">
                    <a:lumMod val="95000"/>
                  </a:schemeClr>
                </a:solidFill>
                <a:latin typeface="Helvetica" pitchFamily="2" charset="0"/>
              </a:rPr>
              <a:t>Avg</a:t>
            </a:r>
            <a:r>
              <a:rPr lang="en-US" altLang="zh-CN" b="1">
                <a:solidFill>
                  <a:schemeClr val="bg1">
                    <a:lumMod val="95000"/>
                  </a:schemeClr>
                </a:solidFill>
                <a:latin typeface="Helvetica" pitchFamily="2" charset="0"/>
              </a:rPr>
              <a:t>.</a:t>
            </a:r>
            <a:r>
              <a:rPr lang="zh-CN" altLang="en-US" b="1">
                <a:solidFill>
                  <a:schemeClr val="bg1">
                    <a:lumMod val="95000"/>
                  </a:schemeClr>
                </a:solidFill>
                <a:latin typeface="Helvetica" pitchFamily="2" charset="0"/>
              </a:rPr>
              <a:t> </a:t>
            </a:r>
            <a:r>
              <a:rPr lang="en-US" b="1">
                <a:solidFill>
                  <a:schemeClr val="bg1">
                    <a:lumMod val="95000"/>
                  </a:schemeClr>
                </a:solidFill>
                <a:latin typeface="Helvetica" pitchFamily="2" charset="0"/>
              </a:rPr>
              <a:t>VISITS per Time Period</a:t>
            </a:r>
          </a:p>
        </c:rich>
      </c:tx>
      <c:overlay val="0"/>
      <c:spPr>
        <a:noFill/>
        <a:ln>
          <a:noFill/>
        </a:ln>
        <a:effectLst/>
      </c:spPr>
      <c:txPr>
        <a:bodyPr rot="0" spcFirstLastPara="1" vertOverflow="ellipsis" vert="horz" wrap="square" anchor="ctr" anchorCtr="1"/>
        <a:lstStyle/>
        <a:p>
          <a:pPr>
            <a:defRPr b="1" i="0" u="none" strike="noStrike" kern="1200" baseline="0">
              <a:solidFill>
                <a:schemeClr val="bg1">
                  <a:lumMod val="95000"/>
                </a:schemeClr>
              </a:solidFill>
              <a:effectLst/>
              <a:latin typeface="Helvetica" pitchFamily="2" charset="0"/>
              <a:ea typeface="+mn-ea"/>
              <a:cs typeface="+mn-cs"/>
            </a:defRPr>
          </a:pPr>
          <a:endParaRPr lang="en-US"/>
        </a:p>
      </c:txPr>
    </c:title>
    <c:autoTitleDeleted val="0"/>
    <c:plotArea>
      <c:layout/>
      <c:barChart>
        <c:barDir val="col"/>
        <c:grouping val="clustered"/>
        <c:varyColors val="0"/>
        <c:ser>
          <c:idx val="0"/>
          <c:order val="0"/>
          <c:tx>
            <c:strRef>
              <c:f>'CASE STUDY'!$B$140</c:f>
              <c:strCache>
                <c:ptCount val="1"/>
                <c:pt idx="0">
                  <c:v>VISITS</c:v>
                </c:pt>
              </c:strCache>
            </c:strRef>
          </c:tx>
          <c:spPr>
            <a:solidFill>
              <a:srgbClr val="00C1C1">
                <a:alpha val="82000"/>
              </a:srgbClr>
            </a:solidFill>
            <a:ln w="6350">
              <a:noFill/>
            </a:ln>
            <a:effectLst>
              <a:glow>
                <a:schemeClr val="accent1"/>
              </a:glow>
            </a:effectLst>
          </c:spPr>
          <c:invertIfNegative val="0"/>
          <c:dPt>
            <c:idx val="2"/>
            <c:invertIfNegative val="0"/>
            <c:bubble3D val="0"/>
            <c:spPr>
              <a:solidFill>
                <a:srgbClr val="00C1C1"/>
              </a:solidFill>
              <a:ln w="6350">
                <a:noFill/>
              </a:ln>
              <a:effectLst>
                <a:glow>
                  <a:schemeClr val="accent1"/>
                </a:glow>
              </a:effectLst>
            </c:spPr>
            <c:extLst>
              <c:ext xmlns:c16="http://schemas.microsoft.com/office/drawing/2014/chart" uri="{C3380CC4-5D6E-409C-BE32-E72D297353CC}">
                <c16:uniqueId val="{00000001-FD2C-3149-97A0-B0836FAC225B}"/>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Helvetica" pitchFamily="2"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'CASE STUDY'!$A$141:$A$143</c:f>
              <c:strCache>
                <c:ptCount val="3"/>
                <c:pt idx="0">
                  <c:v>November</c:v>
                </c:pt>
                <c:pt idx="1">
                  <c:v>December</c:v>
                </c:pt>
                <c:pt idx="2">
                  <c:v>January</c:v>
                </c:pt>
              </c:strCache>
            </c:strRef>
          </c:cat>
          <c:val>
            <c:numRef>
              <c:f>'CASE STUDY'!$B$141:$B$143</c:f>
              <c:numCache>
                <c:formatCode>General</c:formatCode>
                <c:ptCount val="3"/>
                <c:pt idx="0">
                  <c:v>505.2</c:v>
                </c:pt>
                <c:pt idx="1">
                  <c:v>446.25</c:v>
                </c:pt>
                <c:pt idx="2">
                  <c:v>685.5</c:v>
                </c:pt>
              </c:numCache>
            </c:numRef>
          </c:val>
          <c:extLst>
            <c:ext xmlns:c16="http://schemas.microsoft.com/office/drawing/2014/chart" uri="{C3380CC4-5D6E-409C-BE32-E72D297353CC}">
              <c16:uniqueId val="{00000002-FD2C-3149-97A0-B0836FAC225B}"/>
            </c:ext>
          </c:extLst>
        </c:ser>
        <c:dLbls>
          <c:dLblPos val="inEnd"/>
          <c:showLegendKey val="0"/>
          <c:showVal val="1"/>
          <c:showCatName val="0"/>
          <c:showSerName val="0"/>
          <c:showPercent val="0"/>
          <c:showBubbleSize val="0"/>
        </c:dLbls>
        <c:gapWidth val="129"/>
        <c:overlap val="21"/>
        <c:axId val="276376879"/>
        <c:axId val="274641023"/>
      </c:barChart>
      <c:catAx>
        <c:axId val="276376879"/>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r>
                  <a:rPr lang="en-US" sz="1800" b="1">
                    <a:solidFill>
                      <a:schemeClr val="bg1">
                        <a:lumMod val="95000"/>
                      </a:schemeClr>
                    </a:solidFill>
                    <a:latin typeface="Helvetica" pitchFamily="2" charset="0"/>
                  </a:rPr>
                  <a:t>Time</a:t>
                </a:r>
                <a:r>
                  <a:rPr lang="en-US" sz="1800" b="1" baseline="0">
                    <a:solidFill>
                      <a:schemeClr val="bg1">
                        <a:lumMod val="95000"/>
                      </a:schemeClr>
                    </a:solidFill>
                    <a:latin typeface="Helvetica" pitchFamily="2" charset="0"/>
                  </a:rPr>
                  <a:t> Period</a:t>
                </a:r>
              </a:p>
            </c:rich>
          </c:tx>
          <c:layout>
            <c:manualLayout>
              <c:xMode val="edge"/>
              <c:yMode val="edge"/>
              <c:x val="0.42884980427478203"/>
              <c:y val="0.9070390471912326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95000"/>
                  </a:schemeClr>
                </a:solidFill>
                <a:effectLst/>
                <a:latin typeface="Helvetica" pitchFamily="2" charset="0"/>
                <a:ea typeface="+mn-ea"/>
                <a:cs typeface="Times New Roman" panose="02020603050405020304" pitchFamily="18" charset="0"/>
              </a:defRPr>
            </a:pPr>
            <a:endParaRPr lang="en-US"/>
          </a:p>
        </c:txPr>
        <c:crossAx val="274641023"/>
        <c:crosses val="autoZero"/>
        <c:auto val="1"/>
        <c:lblAlgn val="ctr"/>
        <c:lblOffset val="100"/>
        <c:noMultiLvlLbl val="0"/>
      </c:catAx>
      <c:valAx>
        <c:axId val="27464102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r>
                  <a:rPr lang="en-US" sz="1800">
                    <a:solidFill>
                      <a:schemeClr val="bg1">
                        <a:lumMod val="95000"/>
                      </a:schemeClr>
                    </a:solidFill>
                    <a:latin typeface="Helvetica" pitchFamily="2" charset="0"/>
                  </a:rPr>
                  <a:t>Visits</a:t>
                </a:r>
              </a:p>
            </c:rich>
          </c:tx>
          <c:layout>
            <c:manualLayout>
              <c:xMode val="edge"/>
              <c:yMode val="edge"/>
              <c:x val="2.6119402985074626E-2"/>
              <c:y val="0.36847981840107819"/>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lumMod val="95000"/>
                  </a:schemeClr>
                </a:solidFill>
                <a:latin typeface="Helvetica" pitchFamily="2" charset="0"/>
                <a:ea typeface="+mn-ea"/>
                <a:cs typeface="+mn-cs"/>
              </a:defRPr>
            </a:pPr>
            <a:endParaRPr lang="en-US"/>
          </a:p>
        </c:txPr>
        <c:crossAx val="276376879"/>
        <c:crosses val="autoZero"/>
        <c:crossBetween val="between"/>
      </c:valAx>
      <c:spPr>
        <a:noFill/>
        <a:ln w="12700">
          <a:noFill/>
          <a:prstDash val="sysDot"/>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r>
              <a:rPr lang="en-US" altLang="zh-CN">
                <a:solidFill>
                  <a:schemeClr val="bg1">
                    <a:lumMod val="95000"/>
                  </a:schemeClr>
                </a:solidFill>
                <a:latin typeface="Helvetica" pitchFamily="2" charset="0"/>
              </a:rPr>
              <a:t>Avg.</a:t>
            </a:r>
            <a:r>
              <a:rPr lang="zh-CN" altLang="en-US">
                <a:solidFill>
                  <a:schemeClr val="bg1">
                    <a:lumMod val="95000"/>
                  </a:schemeClr>
                </a:solidFill>
                <a:latin typeface="Helvetica" pitchFamily="2" charset="0"/>
              </a:rPr>
              <a:t> </a:t>
            </a:r>
            <a:r>
              <a:rPr lang="en-US">
                <a:solidFill>
                  <a:schemeClr val="bg1">
                    <a:lumMod val="95000"/>
                  </a:schemeClr>
                </a:solidFill>
                <a:latin typeface="Helvetica" pitchFamily="2" charset="0"/>
              </a:rPr>
              <a:t>Lbs. Sold per Time Period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endParaRPr lang="en-US"/>
        </a:p>
      </c:txPr>
    </c:title>
    <c:autoTitleDeleted val="0"/>
    <c:plotArea>
      <c:layout/>
      <c:barChart>
        <c:barDir val="col"/>
        <c:grouping val="clustered"/>
        <c:varyColors val="0"/>
        <c:ser>
          <c:idx val="0"/>
          <c:order val="0"/>
          <c:tx>
            <c:strRef>
              <c:f>'CASE STUDY'!$C$140</c:f>
              <c:strCache>
                <c:ptCount val="1"/>
                <c:pt idx="0">
                  <c:v>Lbs. Sold</c:v>
                </c:pt>
              </c:strCache>
            </c:strRef>
          </c:tx>
          <c:spPr>
            <a:solidFill>
              <a:srgbClr val="F34641"/>
            </a:solidFill>
            <a:ln w="9525" cap="flat" cmpd="sng" algn="ctr">
              <a:no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Helvetica" pitchFamily="2"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'CASE STUDY'!$A$141:$A$143</c:f>
              <c:strCache>
                <c:ptCount val="3"/>
                <c:pt idx="0">
                  <c:v>November</c:v>
                </c:pt>
                <c:pt idx="1">
                  <c:v>December</c:v>
                </c:pt>
                <c:pt idx="2">
                  <c:v>January</c:v>
                </c:pt>
              </c:strCache>
            </c:strRef>
          </c:cat>
          <c:val>
            <c:numRef>
              <c:f>'CASE STUDY'!$C$141:$C$143</c:f>
              <c:numCache>
                <c:formatCode>#,##0</c:formatCode>
                <c:ptCount val="3"/>
                <c:pt idx="0">
                  <c:v>16526.6996</c:v>
                </c:pt>
                <c:pt idx="1">
                  <c:v>18978.081749999998</c:v>
                </c:pt>
                <c:pt idx="2">
                  <c:v>19414.684249999998</c:v>
                </c:pt>
              </c:numCache>
            </c:numRef>
          </c:val>
          <c:extLst>
            <c:ext xmlns:c16="http://schemas.microsoft.com/office/drawing/2014/chart" uri="{C3380CC4-5D6E-409C-BE32-E72D297353CC}">
              <c16:uniqueId val="{00000000-51C7-334A-A26B-7A5D3A500BAE}"/>
            </c:ext>
          </c:extLst>
        </c:ser>
        <c:dLbls>
          <c:dLblPos val="inEnd"/>
          <c:showLegendKey val="0"/>
          <c:showVal val="1"/>
          <c:showCatName val="0"/>
          <c:showSerName val="0"/>
          <c:showPercent val="0"/>
          <c:showBubbleSize val="0"/>
        </c:dLbls>
        <c:gapWidth val="89"/>
        <c:overlap val="-37"/>
        <c:axId val="251419727"/>
        <c:axId val="243742847"/>
      </c:barChart>
      <c:catAx>
        <c:axId val="251419727"/>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r>
                  <a:rPr lang="en-US" sz="1800">
                    <a:solidFill>
                      <a:schemeClr val="bg1">
                        <a:lumMod val="95000"/>
                      </a:schemeClr>
                    </a:solidFill>
                    <a:latin typeface="Helvetica" pitchFamily="2" charset="0"/>
                  </a:rPr>
                  <a:t>Time Period</a:t>
                </a:r>
              </a:p>
            </c:rich>
          </c:tx>
          <c:layout>
            <c:manualLayout>
              <c:xMode val="edge"/>
              <c:yMode val="edge"/>
              <c:x val="0.43095018254298501"/>
              <c:y val="0.9077271354874874"/>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bg1">
                      <a:lumMod val="95000"/>
                    </a:schemeClr>
                  </a:solidFill>
                  <a:latin typeface="Helvetica" pitchFamily="2" charset="0"/>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1" i="0" u="none" strike="noStrike" kern="1200" cap="all" baseline="0">
                <a:solidFill>
                  <a:schemeClr val="bg1">
                    <a:lumMod val="95000"/>
                  </a:schemeClr>
                </a:solidFill>
                <a:latin typeface="Helvetica" pitchFamily="2" charset="0"/>
                <a:ea typeface="+mn-ea"/>
                <a:cs typeface="Times New Roman" panose="02020603050405020304" pitchFamily="18" charset="0"/>
              </a:defRPr>
            </a:pPr>
            <a:endParaRPr lang="en-US"/>
          </a:p>
        </c:txPr>
        <c:crossAx val="243742847"/>
        <c:crosses val="autoZero"/>
        <c:auto val="1"/>
        <c:lblAlgn val="ctr"/>
        <c:lblOffset val="100"/>
        <c:noMultiLvlLbl val="0"/>
      </c:catAx>
      <c:valAx>
        <c:axId val="243742847"/>
        <c:scaling>
          <c:orientation val="minMax"/>
        </c:scaling>
        <c:delete val="0"/>
        <c:axPos val="l"/>
        <c:majorGridlines>
          <c:spPr>
            <a:ln w="9525" cap="flat" cmpd="sng" algn="ctr">
              <a:solidFill>
                <a:schemeClr val="bg1">
                  <a:lumMod val="9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r>
                  <a:rPr lang="en-US" sz="1600">
                    <a:solidFill>
                      <a:schemeClr val="bg1">
                        <a:lumMod val="95000"/>
                      </a:schemeClr>
                    </a:solidFill>
                    <a:latin typeface="Helvetica" pitchFamily="2" charset="0"/>
                  </a:rPr>
                  <a:t>Lbs. Sold</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bg1">
                      <a:lumMod val="95000"/>
                    </a:schemeClr>
                  </a:solidFill>
                  <a:latin typeface="Helvetica" pitchFamily="2" charset="0"/>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lumMod val="95000"/>
                  </a:schemeClr>
                </a:solidFill>
                <a:latin typeface="Helvetica" pitchFamily="2" charset="0"/>
                <a:ea typeface="+mn-ea"/>
                <a:cs typeface="+mn-cs"/>
              </a:defRPr>
            </a:pPr>
            <a:endParaRPr lang="en-US"/>
          </a:p>
        </c:txPr>
        <c:crossAx val="251419727"/>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bg1">
                    <a:lumMod val="95000"/>
                  </a:schemeClr>
                </a:solidFill>
                <a:latin typeface="+mn-lt"/>
                <a:ea typeface="+mn-ea"/>
                <a:cs typeface="+mn-cs"/>
              </a:defRPr>
            </a:pPr>
            <a:r>
              <a:rPr lang="en-US" sz="1800">
                <a:solidFill>
                  <a:schemeClr val="bg1">
                    <a:lumMod val="95000"/>
                  </a:schemeClr>
                </a:solidFill>
              </a:rPr>
              <a:t>Comparision between Lbs Sold and Interested Visits</a:t>
            </a:r>
          </a:p>
        </c:rich>
      </c:tx>
      <c:layout>
        <c:manualLayout>
          <c:xMode val="edge"/>
          <c:yMode val="edge"/>
          <c:x val="0.21402892529000989"/>
          <c:y val="2.1452472238588587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bg1">
                  <a:lumMod val="95000"/>
                </a:schemeClr>
              </a:solidFill>
              <a:latin typeface="+mn-lt"/>
              <a:ea typeface="+mn-ea"/>
              <a:cs typeface="+mn-cs"/>
            </a:defRPr>
          </a:pPr>
          <a:endParaRPr lang="en-US"/>
        </a:p>
      </c:txPr>
    </c:title>
    <c:autoTitleDeleted val="0"/>
    <c:plotArea>
      <c:layout/>
      <c:lineChart>
        <c:grouping val="standard"/>
        <c:varyColors val="0"/>
        <c:ser>
          <c:idx val="0"/>
          <c:order val="0"/>
          <c:tx>
            <c:strRef>
              <c:f>'CASE STUDY'!$D$54</c:f>
              <c:strCache>
                <c:ptCount val="1"/>
                <c:pt idx="0">
                  <c:v>Scale Lbs Sold</c:v>
                </c:pt>
              </c:strCache>
            </c:strRef>
          </c:tx>
          <c:spPr>
            <a:ln w="38100" cap="rnd">
              <a:solidFill>
                <a:srgbClr val="00C1C1"/>
              </a:solidFill>
              <a:round/>
            </a:ln>
            <a:effectLst>
              <a:outerShdw blurRad="40000" dist="23000" dir="5400000" rotWithShape="0">
                <a:srgbClr val="000000">
                  <a:alpha val="35000"/>
                </a:srgbClr>
              </a:outerShdw>
            </a:effectLst>
          </c:spPr>
          <c:marker>
            <c:symbol val="none"/>
          </c:marker>
          <c:cat>
            <c:strRef>
              <c:f>'CASE STUDY'!$A$55:$A$120</c:f>
              <c:strCache>
                <c:ptCount val="66"/>
                <c:pt idx="0">
                  <c:v>May 25 - May 31</c:v>
                </c:pt>
                <c:pt idx="1">
                  <c:v>Jun 1 - Jun 7</c:v>
                </c:pt>
                <c:pt idx="2">
                  <c:v>Jun 8 - Jun 14</c:v>
                </c:pt>
                <c:pt idx="3">
                  <c:v>Jun 15 - Jun 21</c:v>
                </c:pt>
                <c:pt idx="4">
                  <c:v>Jun 22 - Jun 28</c:v>
                </c:pt>
                <c:pt idx="5">
                  <c:v>Jun 29 - Jul 5</c:v>
                </c:pt>
                <c:pt idx="6">
                  <c:v>Jul 6 - Jul 12</c:v>
                </c:pt>
                <c:pt idx="7">
                  <c:v>Jul 13 - Jul 19</c:v>
                </c:pt>
                <c:pt idx="8">
                  <c:v>Jul 20 - Jul 26</c:v>
                </c:pt>
                <c:pt idx="9">
                  <c:v>Jul 27 - Aug 2</c:v>
                </c:pt>
                <c:pt idx="10">
                  <c:v>Aug 3 - Aug 9</c:v>
                </c:pt>
                <c:pt idx="11">
                  <c:v>Aug 10 - Aug 16</c:v>
                </c:pt>
                <c:pt idx="12">
                  <c:v>Aug 17 - Aug 23</c:v>
                </c:pt>
                <c:pt idx="13">
                  <c:v>Aug 24 - Aug 30</c:v>
                </c:pt>
                <c:pt idx="14">
                  <c:v>Aug 31 - Sep 6</c:v>
                </c:pt>
                <c:pt idx="15">
                  <c:v>Sep 7 - Sep 13</c:v>
                </c:pt>
                <c:pt idx="16">
                  <c:v>Sep 14 - Sep 20</c:v>
                </c:pt>
                <c:pt idx="17">
                  <c:v>Sep 21 - Sep 27</c:v>
                </c:pt>
                <c:pt idx="18">
                  <c:v>Sep 28 - Oct 4</c:v>
                </c:pt>
                <c:pt idx="19">
                  <c:v>Oct 5 - Oct 11</c:v>
                </c:pt>
                <c:pt idx="20">
                  <c:v>Oct 12 - Oct 18</c:v>
                </c:pt>
                <c:pt idx="21">
                  <c:v>Oct 19 - Oct 25</c:v>
                </c:pt>
                <c:pt idx="22">
                  <c:v>Oct 26 - Nov 1</c:v>
                </c:pt>
                <c:pt idx="23">
                  <c:v>Nov 2 - Nov 8</c:v>
                </c:pt>
                <c:pt idx="24">
                  <c:v>Nov 9 - Nov 15</c:v>
                </c:pt>
                <c:pt idx="25">
                  <c:v>Nov 16 - Nov 22</c:v>
                </c:pt>
                <c:pt idx="26">
                  <c:v>Nov 23 - Nov 29</c:v>
                </c:pt>
                <c:pt idx="27">
                  <c:v>Nov 30 - Dec 6</c:v>
                </c:pt>
                <c:pt idx="28">
                  <c:v>Dec 7 - Dec 13</c:v>
                </c:pt>
                <c:pt idx="29">
                  <c:v>Dec 14 - Dec 20</c:v>
                </c:pt>
                <c:pt idx="30">
                  <c:v>Dec 21 - Dec 27</c:v>
                </c:pt>
                <c:pt idx="31">
                  <c:v>Dec 28 - Jan 3</c:v>
                </c:pt>
                <c:pt idx="32">
                  <c:v>Jan 4 - Jan 10</c:v>
                </c:pt>
                <c:pt idx="33">
                  <c:v>Jan 11 - Jan 17</c:v>
                </c:pt>
                <c:pt idx="34">
                  <c:v>Jan 18 - Jan 24</c:v>
                </c:pt>
                <c:pt idx="35">
                  <c:v>Jan 25 - Jan 31</c:v>
                </c:pt>
                <c:pt idx="36">
                  <c:v>Feb 1 - Feb 7</c:v>
                </c:pt>
                <c:pt idx="37">
                  <c:v>Feb 8 - Feb 14</c:v>
                </c:pt>
                <c:pt idx="38">
                  <c:v>Feb 15 - Feb 21</c:v>
                </c:pt>
                <c:pt idx="39">
                  <c:v>Feb 22 - Feb 28</c:v>
                </c:pt>
                <c:pt idx="40">
                  <c:v>Mar 1 - Mar 7</c:v>
                </c:pt>
                <c:pt idx="41">
                  <c:v>Mar 8 - Mar 14</c:v>
                </c:pt>
                <c:pt idx="42">
                  <c:v>Mar 15 - Mar 21</c:v>
                </c:pt>
                <c:pt idx="43">
                  <c:v>Mar 22 - Mar 28</c:v>
                </c:pt>
                <c:pt idx="44">
                  <c:v>Mar 29 - Apr 4</c:v>
                </c:pt>
                <c:pt idx="45">
                  <c:v>Apr 5 - Apr 11</c:v>
                </c:pt>
                <c:pt idx="46">
                  <c:v>Apr 12 - Apr 18</c:v>
                </c:pt>
                <c:pt idx="47">
                  <c:v>Apr 19 - Apr 25</c:v>
                </c:pt>
                <c:pt idx="48">
                  <c:v>Apr 26 - May 2</c:v>
                </c:pt>
                <c:pt idx="49">
                  <c:v>May 3 - May 9</c:v>
                </c:pt>
                <c:pt idx="50">
                  <c:v>May 10 - May 16</c:v>
                </c:pt>
                <c:pt idx="51">
                  <c:v>May 17 - May 23</c:v>
                </c:pt>
                <c:pt idx="52">
                  <c:v>May 24 - May 30</c:v>
                </c:pt>
                <c:pt idx="53">
                  <c:v>May 31 - Jun 6</c:v>
                </c:pt>
                <c:pt idx="54">
                  <c:v>Jun 7 - Jun 13</c:v>
                </c:pt>
                <c:pt idx="55">
                  <c:v>Jun 14 - Jun 20</c:v>
                </c:pt>
                <c:pt idx="56">
                  <c:v>Jun 21 - Jun 27</c:v>
                </c:pt>
                <c:pt idx="57">
                  <c:v>Jun 28 - Jul 4</c:v>
                </c:pt>
                <c:pt idx="58">
                  <c:v>Jul 5 - Jul 11</c:v>
                </c:pt>
                <c:pt idx="59">
                  <c:v>Jul 12 - Jul 18</c:v>
                </c:pt>
                <c:pt idx="60">
                  <c:v>Jul 19 - Jul 25</c:v>
                </c:pt>
                <c:pt idx="61">
                  <c:v>Jul 26 - Aug 1</c:v>
                </c:pt>
                <c:pt idx="62">
                  <c:v>Aug 2 - Aug 8</c:v>
                </c:pt>
                <c:pt idx="63">
                  <c:v>Aug 9 - Aug 15</c:v>
                </c:pt>
                <c:pt idx="64">
                  <c:v>Aug 16 - Aug 22</c:v>
                </c:pt>
                <c:pt idx="65">
                  <c:v>Aug 23 - Aug 29</c:v>
                </c:pt>
              </c:strCache>
            </c:strRef>
          </c:cat>
          <c:val>
            <c:numRef>
              <c:f>'CASE STUDY'!$D$55:$D$120</c:f>
              <c:numCache>
                <c:formatCode>General</c:formatCode>
                <c:ptCount val="66"/>
                <c:pt idx="0">
                  <c:v>45.337496466290233</c:v>
                </c:pt>
                <c:pt idx="1">
                  <c:v>53.585295901379908</c:v>
                </c:pt>
                <c:pt idx="2">
                  <c:v>86.085277779791298</c:v>
                </c:pt>
                <c:pt idx="3">
                  <c:v>55.2764025505532</c:v>
                </c:pt>
                <c:pt idx="4">
                  <c:v>72.65869075146604</c:v>
                </c:pt>
                <c:pt idx="5">
                  <c:v>40.801904458152414</c:v>
                </c:pt>
                <c:pt idx="6">
                  <c:v>17.081590640561913</c:v>
                </c:pt>
                <c:pt idx="7">
                  <c:v>47.580163867485282</c:v>
                </c:pt>
                <c:pt idx="8">
                  <c:v>47.907862594866515</c:v>
                </c:pt>
                <c:pt idx="9">
                  <c:v>73.713729640395201</c:v>
                </c:pt>
                <c:pt idx="10">
                  <c:v>37.536635811641787</c:v>
                </c:pt>
                <c:pt idx="11">
                  <c:v>47.631629179140354</c:v>
                </c:pt>
                <c:pt idx="12">
                  <c:v>35.448122724230494</c:v>
                </c:pt>
                <c:pt idx="13">
                  <c:v>81.109935221361255</c:v>
                </c:pt>
                <c:pt idx="14">
                  <c:v>30.476525294113383</c:v>
                </c:pt>
                <c:pt idx="15">
                  <c:v>27.963000548480085</c:v>
                </c:pt>
                <c:pt idx="16">
                  <c:v>80.07706507583282</c:v>
                </c:pt>
                <c:pt idx="17">
                  <c:v>42.446801056367818</c:v>
                </c:pt>
                <c:pt idx="18">
                  <c:v>100</c:v>
                </c:pt>
                <c:pt idx="19">
                  <c:v>41.592670179838642</c:v>
                </c:pt>
                <c:pt idx="20">
                  <c:v>56.526792164708326</c:v>
                </c:pt>
                <c:pt idx="21">
                  <c:v>47.496804559874938</c:v>
                </c:pt>
                <c:pt idx="22">
                  <c:v>66.678687320445263</c:v>
                </c:pt>
                <c:pt idx="23">
                  <c:v>18.358498179384402</c:v>
                </c:pt>
                <c:pt idx="24">
                  <c:v>54.288594755370646</c:v>
                </c:pt>
                <c:pt idx="25">
                  <c:v>62.641136972631571</c:v>
                </c:pt>
                <c:pt idx="26">
                  <c:v>53.149592505877429</c:v>
                </c:pt>
                <c:pt idx="27">
                  <c:v>37.21062843253091</c:v>
                </c:pt>
                <c:pt idx="28">
                  <c:v>47.575814686218663</c:v>
                </c:pt>
                <c:pt idx="29">
                  <c:v>83.256981039985888</c:v>
                </c:pt>
                <c:pt idx="30">
                  <c:v>26.531153427034031</c:v>
                </c:pt>
                <c:pt idx="31">
                  <c:v>57.996332190465139</c:v>
                </c:pt>
                <c:pt idx="32">
                  <c:v>44.870684343672295</c:v>
                </c:pt>
                <c:pt idx="33">
                  <c:v>31.541651867369303</c:v>
                </c:pt>
                <c:pt idx="34">
                  <c:v>79.869089643874545</c:v>
                </c:pt>
                <c:pt idx="35">
                  <c:v>65.284291482128495</c:v>
                </c:pt>
                <c:pt idx="36">
                  <c:v>45.15972368201686</c:v>
                </c:pt>
                <c:pt idx="37">
                  <c:v>14.171444725530419</c:v>
                </c:pt>
                <c:pt idx="38">
                  <c:v>86.044020963053711</c:v>
                </c:pt>
                <c:pt idx="39">
                  <c:v>98.320309951651595</c:v>
                </c:pt>
                <c:pt idx="40">
                  <c:v>22.583184132253773</c:v>
                </c:pt>
                <c:pt idx="41">
                  <c:v>20.969275450563103</c:v>
                </c:pt>
                <c:pt idx="42">
                  <c:v>51.513515080786036</c:v>
                </c:pt>
                <c:pt idx="43">
                  <c:v>47.874277250640922</c:v>
                </c:pt>
                <c:pt idx="44">
                  <c:v>35.661474227476674</c:v>
                </c:pt>
                <c:pt idx="45">
                  <c:v>53.942532818196966</c:v>
                </c:pt>
                <c:pt idx="46">
                  <c:v>69.139297027334607</c:v>
                </c:pt>
                <c:pt idx="47">
                  <c:v>48.141872709129174</c:v>
                </c:pt>
                <c:pt idx="48">
                  <c:v>51.057334290153221</c:v>
                </c:pt>
                <c:pt idx="49">
                  <c:v>19.012143880581153</c:v>
                </c:pt>
                <c:pt idx="50">
                  <c:v>32.175545036980132</c:v>
                </c:pt>
                <c:pt idx="51">
                  <c:v>41.565487796922234</c:v>
                </c:pt>
                <c:pt idx="52">
                  <c:v>41.148570448279784</c:v>
                </c:pt>
                <c:pt idx="53">
                  <c:v>38.055215272391642</c:v>
                </c:pt>
                <c:pt idx="54">
                  <c:v>23.349968951678186</c:v>
                </c:pt>
                <c:pt idx="55">
                  <c:v>25.684573212426095</c:v>
                </c:pt>
                <c:pt idx="56">
                  <c:v>49.849167977461569</c:v>
                </c:pt>
                <c:pt idx="57">
                  <c:v>11.979457367150633</c:v>
                </c:pt>
                <c:pt idx="58">
                  <c:v>0</c:v>
                </c:pt>
                <c:pt idx="59">
                  <c:v>67.49367556557479</c:v>
                </c:pt>
                <c:pt idx="60">
                  <c:v>31.738814751456371</c:v>
                </c:pt>
                <c:pt idx="61">
                  <c:v>65.731653099637327</c:v>
                </c:pt>
                <c:pt idx="62">
                  <c:v>52.375498645713272</c:v>
                </c:pt>
                <c:pt idx="63">
                  <c:v>30.091260320244714</c:v>
                </c:pt>
                <c:pt idx="64">
                  <c:v>26.531274237624768</c:v>
                </c:pt>
                <c:pt idx="65">
                  <c:v>70.837169069589308</c:v>
                </c:pt>
              </c:numCache>
            </c:numRef>
          </c:val>
          <c:smooth val="0"/>
          <c:extLst>
            <c:ext xmlns:c16="http://schemas.microsoft.com/office/drawing/2014/chart" uri="{C3380CC4-5D6E-409C-BE32-E72D297353CC}">
              <c16:uniqueId val="{00000000-9833-4049-B44D-8AB6FC991FEF}"/>
            </c:ext>
          </c:extLst>
        </c:ser>
        <c:ser>
          <c:idx val="1"/>
          <c:order val="1"/>
          <c:tx>
            <c:strRef>
              <c:f>'CASE STUDY'!$E$54</c:f>
              <c:strCache>
                <c:ptCount val="1"/>
                <c:pt idx="0">
                  <c:v>Scaled Interested Visits</c:v>
                </c:pt>
              </c:strCache>
            </c:strRef>
          </c:tx>
          <c:spPr>
            <a:ln w="38100" cap="rnd">
              <a:solidFill>
                <a:srgbClr val="F34641"/>
              </a:solidFill>
              <a:round/>
            </a:ln>
            <a:effectLst>
              <a:outerShdw blurRad="40000" dist="23000" dir="5400000" rotWithShape="0">
                <a:srgbClr val="000000">
                  <a:alpha val="35000"/>
                </a:srgbClr>
              </a:outerShdw>
            </a:effectLst>
          </c:spPr>
          <c:marker>
            <c:symbol val="none"/>
          </c:marker>
          <c:cat>
            <c:strRef>
              <c:f>'CASE STUDY'!$A$55:$A$120</c:f>
              <c:strCache>
                <c:ptCount val="66"/>
                <c:pt idx="0">
                  <c:v>May 25 - May 31</c:v>
                </c:pt>
                <c:pt idx="1">
                  <c:v>Jun 1 - Jun 7</c:v>
                </c:pt>
                <c:pt idx="2">
                  <c:v>Jun 8 - Jun 14</c:v>
                </c:pt>
                <c:pt idx="3">
                  <c:v>Jun 15 - Jun 21</c:v>
                </c:pt>
                <c:pt idx="4">
                  <c:v>Jun 22 - Jun 28</c:v>
                </c:pt>
                <c:pt idx="5">
                  <c:v>Jun 29 - Jul 5</c:v>
                </c:pt>
                <c:pt idx="6">
                  <c:v>Jul 6 - Jul 12</c:v>
                </c:pt>
                <c:pt idx="7">
                  <c:v>Jul 13 - Jul 19</c:v>
                </c:pt>
                <c:pt idx="8">
                  <c:v>Jul 20 - Jul 26</c:v>
                </c:pt>
                <c:pt idx="9">
                  <c:v>Jul 27 - Aug 2</c:v>
                </c:pt>
                <c:pt idx="10">
                  <c:v>Aug 3 - Aug 9</c:v>
                </c:pt>
                <c:pt idx="11">
                  <c:v>Aug 10 - Aug 16</c:v>
                </c:pt>
                <c:pt idx="12">
                  <c:v>Aug 17 - Aug 23</c:v>
                </c:pt>
                <c:pt idx="13">
                  <c:v>Aug 24 - Aug 30</c:v>
                </c:pt>
                <c:pt idx="14">
                  <c:v>Aug 31 - Sep 6</c:v>
                </c:pt>
                <c:pt idx="15">
                  <c:v>Sep 7 - Sep 13</c:v>
                </c:pt>
                <c:pt idx="16">
                  <c:v>Sep 14 - Sep 20</c:v>
                </c:pt>
                <c:pt idx="17">
                  <c:v>Sep 21 - Sep 27</c:v>
                </c:pt>
                <c:pt idx="18">
                  <c:v>Sep 28 - Oct 4</c:v>
                </c:pt>
                <c:pt idx="19">
                  <c:v>Oct 5 - Oct 11</c:v>
                </c:pt>
                <c:pt idx="20">
                  <c:v>Oct 12 - Oct 18</c:v>
                </c:pt>
                <c:pt idx="21">
                  <c:v>Oct 19 - Oct 25</c:v>
                </c:pt>
                <c:pt idx="22">
                  <c:v>Oct 26 - Nov 1</c:v>
                </c:pt>
                <c:pt idx="23">
                  <c:v>Nov 2 - Nov 8</c:v>
                </c:pt>
                <c:pt idx="24">
                  <c:v>Nov 9 - Nov 15</c:v>
                </c:pt>
                <c:pt idx="25">
                  <c:v>Nov 16 - Nov 22</c:v>
                </c:pt>
                <c:pt idx="26">
                  <c:v>Nov 23 - Nov 29</c:v>
                </c:pt>
                <c:pt idx="27">
                  <c:v>Nov 30 - Dec 6</c:v>
                </c:pt>
                <c:pt idx="28">
                  <c:v>Dec 7 - Dec 13</c:v>
                </c:pt>
                <c:pt idx="29">
                  <c:v>Dec 14 - Dec 20</c:v>
                </c:pt>
                <c:pt idx="30">
                  <c:v>Dec 21 - Dec 27</c:v>
                </c:pt>
                <c:pt idx="31">
                  <c:v>Dec 28 - Jan 3</c:v>
                </c:pt>
                <c:pt idx="32">
                  <c:v>Jan 4 - Jan 10</c:v>
                </c:pt>
                <c:pt idx="33">
                  <c:v>Jan 11 - Jan 17</c:v>
                </c:pt>
                <c:pt idx="34">
                  <c:v>Jan 18 - Jan 24</c:v>
                </c:pt>
                <c:pt idx="35">
                  <c:v>Jan 25 - Jan 31</c:v>
                </c:pt>
                <c:pt idx="36">
                  <c:v>Feb 1 - Feb 7</c:v>
                </c:pt>
                <c:pt idx="37">
                  <c:v>Feb 8 - Feb 14</c:v>
                </c:pt>
                <c:pt idx="38">
                  <c:v>Feb 15 - Feb 21</c:v>
                </c:pt>
                <c:pt idx="39">
                  <c:v>Feb 22 - Feb 28</c:v>
                </c:pt>
                <c:pt idx="40">
                  <c:v>Mar 1 - Mar 7</c:v>
                </c:pt>
                <c:pt idx="41">
                  <c:v>Mar 8 - Mar 14</c:v>
                </c:pt>
                <c:pt idx="42">
                  <c:v>Mar 15 - Mar 21</c:v>
                </c:pt>
                <c:pt idx="43">
                  <c:v>Mar 22 - Mar 28</c:v>
                </c:pt>
                <c:pt idx="44">
                  <c:v>Mar 29 - Apr 4</c:v>
                </c:pt>
                <c:pt idx="45">
                  <c:v>Apr 5 - Apr 11</c:v>
                </c:pt>
                <c:pt idx="46">
                  <c:v>Apr 12 - Apr 18</c:v>
                </c:pt>
                <c:pt idx="47">
                  <c:v>Apr 19 - Apr 25</c:v>
                </c:pt>
                <c:pt idx="48">
                  <c:v>Apr 26 - May 2</c:v>
                </c:pt>
                <c:pt idx="49">
                  <c:v>May 3 - May 9</c:v>
                </c:pt>
                <c:pt idx="50">
                  <c:v>May 10 - May 16</c:v>
                </c:pt>
                <c:pt idx="51">
                  <c:v>May 17 - May 23</c:v>
                </c:pt>
                <c:pt idx="52">
                  <c:v>May 24 - May 30</c:v>
                </c:pt>
                <c:pt idx="53">
                  <c:v>May 31 - Jun 6</c:v>
                </c:pt>
                <c:pt idx="54">
                  <c:v>Jun 7 - Jun 13</c:v>
                </c:pt>
                <c:pt idx="55">
                  <c:v>Jun 14 - Jun 20</c:v>
                </c:pt>
                <c:pt idx="56">
                  <c:v>Jun 21 - Jun 27</c:v>
                </c:pt>
                <c:pt idx="57">
                  <c:v>Jun 28 - Jul 4</c:v>
                </c:pt>
                <c:pt idx="58">
                  <c:v>Jul 5 - Jul 11</c:v>
                </c:pt>
                <c:pt idx="59">
                  <c:v>Jul 12 - Jul 18</c:v>
                </c:pt>
                <c:pt idx="60">
                  <c:v>Jul 19 - Jul 25</c:v>
                </c:pt>
                <c:pt idx="61">
                  <c:v>Jul 26 - Aug 1</c:v>
                </c:pt>
                <c:pt idx="62">
                  <c:v>Aug 2 - Aug 8</c:v>
                </c:pt>
                <c:pt idx="63">
                  <c:v>Aug 9 - Aug 15</c:v>
                </c:pt>
                <c:pt idx="64">
                  <c:v>Aug 16 - Aug 22</c:v>
                </c:pt>
                <c:pt idx="65">
                  <c:v>Aug 23 - Aug 29</c:v>
                </c:pt>
              </c:strCache>
            </c:strRef>
          </c:cat>
          <c:val>
            <c:numRef>
              <c:f>'CASE STUDY'!$E$55:$E$120</c:f>
              <c:numCache>
                <c:formatCode>General</c:formatCode>
                <c:ptCount val="66"/>
                <c:pt idx="0">
                  <c:v>79.599896893942201</c:v>
                </c:pt>
                <c:pt idx="1">
                  <c:v>65.218695104725924</c:v>
                </c:pt>
                <c:pt idx="2">
                  <c:v>62.299352714967988</c:v>
                </c:pt>
                <c:pt idx="3">
                  <c:v>64.268347389525516</c:v>
                </c:pt>
                <c:pt idx="4">
                  <c:v>47.95208148396781</c:v>
                </c:pt>
                <c:pt idx="5">
                  <c:v>28.245583246579987</c:v>
                </c:pt>
                <c:pt idx="6">
                  <c:v>45.761540223411068</c:v>
                </c:pt>
                <c:pt idx="7">
                  <c:v>44.794446292964828</c:v>
                </c:pt>
                <c:pt idx="8">
                  <c:v>71.816995996729631</c:v>
                </c:pt>
                <c:pt idx="9">
                  <c:v>51.835450910100803</c:v>
                </c:pt>
                <c:pt idx="10">
                  <c:v>44.540843361792987</c:v>
                </c:pt>
                <c:pt idx="11">
                  <c:v>37.73216814076364</c:v>
                </c:pt>
                <c:pt idx="12">
                  <c:v>38.211041743592567</c:v>
                </c:pt>
                <c:pt idx="13">
                  <c:v>28.96683884274891</c:v>
                </c:pt>
                <c:pt idx="14">
                  <c:v>24.333954582219654</c:v>
                </c:pt>
                <c:pt idx="15">
                  <c:v>27.257361823643382</c:v>
                </c:pt>
                <c:pt idx="16">
                  <c:v>27.754807173903377</c:v>
                </c:pt>
                <c:pt idx="17">
                  <c:v>40.656865424931567</c:v>
                </c:pt>
                <c:pt idx="18">
                  <c:v>40.160418032266172</c:v>
                </c:pt>
                <c:pt idx="19">
                  <c:v>34.326187551282253</c:v>
                </c:pt>
                <c:pt idx="20">
                  <c:v>23.611116858156887</c:v>
                </c:pt>
                <c:pt idx="21">
                  <c:v>30.180403958630045</c:v>
                </c:pt>
                <c:pt idx="22">
                  <c:v>29.214770453931965</c:v>
                </c:pt>
                <c:pt idx="23">
                  <c:v>27.265978335557655</c:v>
                </c:pt>
                <c:pt idx="24">
                  <c:v>26.043894069478789</c:v>
                </c:pt>
                <c:pt idx="25">
                  <c:v>28.473458344154704</c:v>
                </c:pt>
                <c:pt idx="26">
                  <c:v>26.287152318267665</c:v>
                </c:pt>
                <c:pt idx="27">
                  <c:v>22.883386707837698</c:v>
                </c:pt>
                <c:pt idx="28">
                  <c:v>25.317916430057423</c:v>
                </c:pt>
                <c:pt idx="29">
                  <c:v>25.066139031070815</c:v>
                </c:pt>
                <c:pt idx="30">
                  <c:v>0</c:v>
                </c:pt>
                <c:pt idx="31">
                  <c:v>0.24313654664320078</c:v>
                </c:pt>
                <c:pt idx="32">
                  <c:v>31.402001416126179</c:v>
                </c:pt>
                <c:pt idx="33">
                  <c:v>37.723308224557996</c:v>
                </c:pt>
                <c:pt idx="34">
                  <c:v>37.233895215913002</c:v>
                </c:pt>
                <c:pt idx="35">
                  <c:v>54.279619442258536</c:v>
                </c:pt>
                <c:pt idx="36">
                  <c:v>50.152724022616162</c:v>
                </c:pt>
                <c:pt idx="37">
                  <c:v>71.083229419984619</c:v>
                </c:pt>
                <c:pt idx="38">
                  <c:v>62.807264449756637</c:v>
                </c:pt>
                <c:pt idx="39">
                  <c:v>80.096831095190311</c:v>
                </c:pt>
                <c:pt idx="40">
                  <c:v>100</c:v>
                </c:pt>
                <c:pt idx="41">
                  <c:v>65.984591047930948</c:v>
                </c:pt>
                <c:pt idx="42">
                  <c:v>85.908059870640386</c:v>
                </c:pt>
                <c:pt idx="43">
                  <c:v>65.956575213994995</c:v>
                </c:pt>
                <c:pt idx="44">
                  <c:v>62.574983734508265</c:v>
                </c:pt>
                <c:pt idx="45">
                  <c:v>52.081094520945072</c:v>
                </c:pt>
                <c:pt idx="46">
                  <c:v>59.156735568742135</c:v>
                </c:pt>
                <c:pt idx="47">
                  <c:v>52.566832124790466</c:v>
                </c:pt>
                <c:pt idx="48">
                  <c:v>58.435260908711001</c:v>
                </c:pt>
                <c:pt idx="49">
                  <c:v>53.545658142080455</c:v>
                </c:pt>
                <c:pt idx="50">
                  <c:v>42.118800279720247</c:v>
                </c:pt>
                <c:pt idx="51">
                  <c:v>47.944365567931591</c:v>
                </c:pt>
                <c:pt idx="52">
                  <c:v>38.93675163829343</c:v>
                </c:pt>
                <c:pt idx="53">
                  <c:v>45.269303724986266</c:v>
                </c:pt>
                <c:pt idx="54">
                  <c:v>35.54746858319961</c:v>
                </c:pt>
                <c:pt idx="55">
                  <c:v>43.077277698252203</c:v>
                </c:pt>
                <c:pt idx="56">
                  <c:v>39.426481072517213</c:v>
                </c:pt>
                <c:pt idx="57">
                  <c:v>37.972943665780591</c:v>
                </c:pt>
                <c:pt idx="58">
                  <c:v>39.189624356591203</c:v>
                </c:pt>
                <c:pt idx="59">
                  <c:v>48.671584569238931</c:v>
                </c:pt>
                <c:pt idx="60">
                  <c:v>45.032690413351624</c:v>
                </c:pt>
                <c:pt idx="61">
                  <c:v>51.596525257698218</c:v>
                </c:pt>
                <c:pt idx="62">
                  <c:v>32.376738241321249</c:v>
                </c:pt>
                <c:pt idx="63">
                  <c:v>35.041601444458429</c:v>
                </c:pt>
                <c:pt idx="64">
                  <c:v>39.429426264442704</c:v>
                </c:pt>
                <c:pt idx="65">
                  <c:v>42.590761200674436</c:v>
                </c:pt>
              </c:numCache>
            </c:numRef>
          </c:val>
          <c:smooth val="0"/>
          <c:extLst>
            <c:ext xmlns:c16="http://schemas.microsoft.com/office/drawing/2014/chart" uri="{C3380CC4-5D6E-409C-BE32-E72D297353CC}">
              <c16:uniqueId val="{00000001-9833-4049-B44D-8AB6FC991FEF}"/>
            </c:ext>
          </c:extLst>
        </c:ser>
        <c:dLbls>
          <c:showLegendKey val="0"/>
          <c:showVal val="0"/>
          <c:showCatName val="0"/>
          <c:showSerName val="0"/>
          <c:showPercent val="0"/>
          <c:showBubbleSize val="0"/>
        </c:dLbls>
        <c:smooth val="0"/>
        <c:axId val="274313023"/>
        <c:axId val="1938982752"/>
      </c:lineChart>
      <c:catAx>
        <c:axId val="274313023"/>
        <c:scaling>
          <c:orientation val="minMax"/>
        </c:scaling>
        <c:delete val="0"/>
        <c:axPos val="b"/>
        <c:numFmt formatCode="General" sourceLinked="1"/>
        <c:majorTickMark val="out"/>
        <c:minorTickMark val="none"/>
        <c:tickLblPos val="nextTo"/>
        <c:spPr>
          <a:noFill/>
          <a:ln w="9525" cap="flat" cmpd="sng" algn="ctr">
            <a:solidFill>
              <a:schemeClr val="bg1">
                <a:lumMod val="95000"/>
              </a:schemeClr>
            </a:solidFill>
            <a:round/>
          </a:ln>
          <a:effectLst/>
        </c:spPr>
        <c:txPr>
          <a:bodyPr rot="-3120000" spcFirstLastPara="1" vertOverflow="ellipsis"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1938982752"/>
        <c:crosses val="autoZero"/>
        <c:auto val="1"/>
        <c:lblAlgn val="ctr"/>
        <c:lblOffset val="100"/>
        <c:noMultiLvlLbl val="0"/>
      </c:catAx>
      <c:valAx>
        <c:axId val="1938982752"/>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bg1">
                        <a:lumMod val="95000"/>
                      </a:schemeClr>
                    </a:solidFill>
                    <a:latin typeface="+mn-lt"/>
                    <a:ea typeface="+mn-ea"/>
                    <a:cs typeface="+mn-cs"/>
                  </a:defRPr>
                </a:pPr>
                <a:r>
                  <a:rPr lang="en-US" sz="1800">
                    <a:solidFill>
                      <a:schemeClr val="bg1">
                        <a:lumMod val="95000"/>
                      </a:schemeClr>
                    </a:solidFill>
                  </a:rPr>
                  <a:t>Scaled Data</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bg1">
                      <a:lumMod val="9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2743130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lumMod val="9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2000" b="0" i="0" u="none" strike="noStrike" kern="1200" spc="0" baseline="0">
                <a:solidFill>
                  <a:schemeClr val="bg1">
                    <a:lumMod val="95000"/>
                  </a:schemeClr>
                </a:solidFill>
                <a:latin typeface="Helvetica" pitchFamily="2" charset="0"/>
                <a:ea typeface="+mn-ea"/>
                <a:cs typeface="+mn-cs"/>
              </a:defRPr>
            </a:pPr>
            <a:r>
              <a:rPr lang="en-CA" sz="2000">
                <a:solidFill>
                  <a:schemeClr val="bg1">
                    <a:lumMod val="95000"/>
                  </a:schemeClr>
                </a:solidFill>
                <a:latin typeface="Helvetica" pitchFamily="2" charset="0"/>
              </a:rPr>
              <a:t>Revenue over Visits</a:t>
            </a:r>
          </a:p>
        </c:rich>
      </c:tx>
      <c:overlay val="0"/>
      <c:spPr>
        <a:noFill/>
        <a:ln>
          <a:noFill/>
        </a:ln>
        <a:effectLst/>
      </c:spPr>
      <c:txPr>
        <a:bodyPr rot="0" spcFirstLastPara="0" vertOverflow="ellipsis" vert="horz" wrap="square" anchor="ctr" anchorCtr="1"/>
        <a:lstStyle/>
        <a:p>
          <a:pPr defTabSz="914400">
            <a:defRPr lang="en-US" sz="2000" b="0" i="0" u="none" strike="noStrike" kern="1200" spc="0" baseline="0">
              <a:solidFill>
                <a:schemeClr val="bg1">
                  <a:lumMod val="95000"/>
                </a:schemeClr>
              </a:solidFill>
              <a:latin typeface="Helvetica" pitchFamily="2" charset="0"/>
              <a:ea typeface="+mn-ea"/>
              <a:cs typeface="+mn-cs"/>
            </a:defRPr>
          </a:pPr>
          <a:endParaRPr lang="en-US"/>
        </a:p>
      </c:txPr>
    </c:title>
    <c:autoTitleDeleted val="0"/>
    <c:plotArea>
      <c:layout/>
      <c:scatterChart>
        <c:scatterStyle val="lineMarker"/>
        <c:varyColors val="0"/>
        <c:ser>
          <c:idx val="0"/>
          <c:order val="0"/>
          <c:spPr>
            <a:ln w="19050" cap="rnd">
              <a:noFill/>
              <a:round/>
            </a:ln>
            <a:effectLst>
              <a:glow rad="228600">
                <a:srgbClr val="00C1C1">
                  <a:alpha val="40000"/>
                </a:srgbClr>
              </a:glow>
            </a:effectLst>
          </c:spPr>
          <c:marker>
            <c:symbol val="circle"/>
            <c:size val="5"/>
            <c:spPr>
              <a:solidFill>
                <a:srgbClr val="00C1C1"/>
              </a:solidFill>
              <a:ln w="9525">
                <a:solidFill>
                  <a:schemeClr val="accent1"/>
                </a:solidFill>
              </a:ln>
              <a:effectLst>
                <a:glow rad="228600">
                  <a:srgbClr val="00C1C1">
                    <a:alpha val="40000"/>
                  </a:srgbClr>
                </a:glow>
              </a:effectLst>
            </c:spPr>
          </c:marker>
          <c:xVal>
            <c:numRef>
              <c:f>'Weekly Visits'!$B$6:$B$71</c:f>
              <c:numCache>
                <c:formatCode>#,##0</c:formatCode>
                <c:ptCount val="66"/>
                <c:pt idx="0">
                  <c:v>1632</c:v>
                </c:pt>
                <c:pt idx="1">
                  <c:v>1580</c:v>
                </c:pt>
                <c:pt idx="2">
                  <c:v>1441</c:v>
                </c:pt>
                <c:pt idx="3">
                  <c:v>1452</c:v>
                </c:pt>
                <c:pt idx="4">
                  <c:v>1339</c:v>
                </c:pt>
                <c:pt idx="5" formatCode="General">
                  <c:v>892</c:v>
                </c:pt>
                <c:pt idx="6" formatCode="General">
                  <c:v>797</c:v>
                </c:pt>
                <c:pt idx="7" formatCode="General">
                  <c:v>744</c:v>
                </c:pt>
                <c:pt idx="8">
                  <c:v>1044</c:v>
                </c:pt>
                <c:pt idx="9" formatCode="General">
                  <c:v>906</c:v>
                </c:pt>
                <c:pt idx="10" formatCode="General">
                  <c:v>849</c:v>
                </c:pt>
                <c:pt idx="11" formatCode="General">
                  <c:v>737</c:v>
                </c:pt>
                <c:pt idx="12" formatCode="General">
                  <c:v>734</c:v>
                </c:pt>
                <c:pt idx="13" formatCode="General">
                  <c:v>626</c:v>
                </c:pt>
                <c:pt idx="14" formatCode="General">
                  <c:v>577</c:v>
                </c:pt>
                <c:pt idx="15" formatCode="General">
                  <c:v>562</c:v>
                </c:pt>
                <c:pt idx="16" formatCode="General">
                  <c:v>563</c:v>
                </c:pt>
                <c:pt idx="17" formatCode="General">
                  <c:v>652</c:v>
                </c:pt>
                <c:pt idx="18" formatCode="General">
                  <c:v>611</c:v>
                </c:pt>
                <c:pt idx="19" formatCode="General">
                  <c:v>561</c:v>
                </c:pt>
                <c:pt idx="20" formatCode="General">
                  <c:v>558</c:v>
                </c:pt>
                <c:pt idx="21" formatCode="General">
                  <c:v>570</c:v>
                </c:pt>
                <c:pt idx="22" formatCode="General">
                  <c:v>551</c:v>
                </c:pt>
                <c:pt idx="23" formatCode="General">
                  <c:v>537</c:v>
                </c:pt>
                <c:pt idx="24" formatCode="General">
                  <c:v>543</c:v>
                </c:pt>
                <c:pt idx="25" formatCode="General">
                  <c:v>558</c:v>
                </c:pt>
                <c:pt idx="26" formatCode="General">
                  <c:v>536</c:v>
                </c:pt>
                <c:pt idx="27" formatCode="General">
                  <c:v>549</c:v>
                </c:pt>
                <c:pt idx="28" formatCode="General">
                  <c:v>545</c:v>
                </c:pt>
                <c:pt idx="29" formatCode="General">
                  <c:v>591</c:v>
                </c:pt>
                <c:pt idx="30" formatCode="General">
                  <c:v>383</c:v>
                </c:pt>
                <c:pt idx="31" formatCode="General">
                  <c:v>402</c:v>
                </c:pt>
                <c:pt idx="32" formatCode="General">
                  <c:v>547</c:v>
                </c:pt>
                <c:pt idx="33" formatCode="General">
                  <c:v>631</c:v>
                </c:pt>
                <c:pt idx="34" formatCode="General">
                  <c:v>795</c:v>
                </c:pt>
                <c:pt idx="35">
                  <c:v>1000</c:v>
                </c:pt>
                <c:pt idx="36">
                  <c:v>1207</c:v>
                </c:pt>
                <c:pt idx="37">
                  <c:v>2317</c:v>
                </c:pt>
                <c:pt idx="38">
                  <c:v>2013</c:v>
                </c:pt>
                <c:pt idx="39">
                  <c:v>2324</c:v>
                </c:pt>
                <c:pt idx="40">
                  <c:v>3726</c:v>
                </c:pt>
                <c:pt idx="41">
                  <c:v>2563</c:v>
                </c:pt>
                <c:pt idx="42">
                  <c:v>3006</c:v>
                </c:pt>
                <c:pt idx="43">
                  <c:v>1663</c:v>
                </c:pt>
                <c:pt idx="44">
                  <c:v>1779</c:v>
                </c:pt>
                <c:pt idx="45">
                  <c:v>1086</c:v>
                </c:pt>
                <c:pt idx="46">
                  <c:v>1231</c:v>
                </c:pt>
                <c:pt idx="47">
                  <c:v>1248</c:v>
                </c:pt>
                <c:pt idx="48">
                  <c:v>1674</c:v>
                </c:pt>
                <c:pt idx="49">
                  <c:v>1514</c:v>
                </c:pt>
                <c:pt idx="50">
                  <c:v>1302</c:v>
                </c:pt>
                <c:pt idx="51">
                  <c:v>1191</c:v>
                </c:pt>
                <c:pt idx="52" formatCode="General">
                  <c:v>957</c:v>
                </c:pt>
                <c:pt idx="53" formatCode="General">
                  <c:v>963</c:v>
                </c:pt>
                <c:pt idx="54" formatCode="General">
                  <c:v>882</c:v>
                </c:pt>
                <c:pt idx="55" formatCode="General">
                  <c:v>942</c:v>
                </c:pt>
                <c:pt idx="56" formatCode="General">
                  <c:v>835</c:v>
                </c:pt>
                <c:pt idx="57" formatCode="General">
                  <c:v>802</c:v>
                </c:pt>
                <c:pt idx="58" formatCode="General">
                  <c:v>806</c:v>
                </c:pt>
                <c:pt idx="59" formatCode="General">
                  <c:v>900</c:v>
                </c:pt>
                <c:pt idx="60" formatCode="General">
                  <c:v>860</c:v>
                </c:pt>
                <c:pt idx="61" formatCode="General">
                  <c:v>924</c:v>
                </c:pt>
                <c:pt idx="62" formatCode="General">
                  <c:v>792</c:v>
                </c:pt>
                <c:pt idx="63" formatCode="General">
                  <c:v>781</c:v>
                </c:pt>
                <c:pt idx="64" formatCode="General">
                  <c:v>776</c:v>
                </c:pt>
                <c:pt idx="65" formatCode="General">
                  <c:v>772</c:v>
                </c:pt>
              </c:numCache>
            </c:numRef>
          </c:xVal>
          <c:yVal>
            <c:numRef>
              <c:f>'Weekly Visits'!$K$6:$K$71</c:f>
              <c:numCache>
                <c:formatCode>"$"#,##0</c:formatCode>
                <c:ptCount val="66"/>
                <c:pt idx="0">
                  <c:v>480728.00599999999</c:v>
                </c:pt>
                <c:pt idx="1">
                  <c:v>641155.47600000002</c:v>
                </c:pt>
                <c:pt idx="2">
                  <c:v>890076.65</c:v>
                </c:pt>
                <c:pt idx="3">
                  <c:v>552673.978</c:v>
                </c:pt>
                <c:pt idx="4">
                  <c:v>750776.98400000005</c:v>
                </c:pt>
                <c:pt idx="5">
                  <c:v>553054.69299999997</c:v>
                </c:pt>
                <c:pt idx="6">
                  <c:v>274567.61200000002</c:v>
                </c:pt>
                <c:pt idx="7">
                  <c:v>619284.63600000006</c:v>
                </c:pt>
                <c:pt idx="8">
                  <c:v>674484.58799999999</c:v>
                </c:pt>
                <c:pt idx="9">
                  <c:v>762559.12300000002</c:v>
                </c:pt>
                <c:pt idx="10">
                  <c:v>479084.174</c:v>
                </c:pt>
                <c:pt idx="11">
                  <c:v>528270.71600000001</c:v>
                </c:pt>
                <c:pt idx="12">
                  <c:v>540675.973</c:v>
                </c:pt>
                <c:pt idx="13">
                  <c:v>768109.11300000001</c:v>
                </c:pt>
                <c:pt idx="14">
                  <c:v>403820.10800000001</c:v>
                </c:pt>
                <c:pt idx="15">
                  <c:v>388745.03499999997</c:v>
                </c:pt>
                <c:pt idx="16">
                  <c:v>622367.29700000002</c:v>
                </c:pt>
                <c:pt idx="17">
                  <c:v>456011.80800000002</c:v>
                </c:pt>
                <c:pt idx="18">
                  <c:v>951216.16399999999</c:v>
                </c:pt>
                <c:pt idx="19">
                  <c:v>534541.67599999998</c:v>
                </c:pt>
                <c:pt idx="20">
                  <c:v>537651.89399999997</c:v>
                </c:pt>
                <c:pt idx="21">
                  <c:v>623710.09299999999</c:v>
                </c:pt>
                <c:pt idx="22">
                  <c:v>764838.99300000002</c:v>
                </c:pt>
                <c:pt idx="23">
                  <c:v>315647.109</c:v>
                </c:pt>
                <c:pt idx="24">
                  <c:v>610984.65800000005</c:v>
                </c:pt>
                <c:pt idx="25">
                  <c:v>563524.68700000003</c:v>
                </c:pt>
                <c:pt idx="26">
                  <c:v>555497.23600000003</c:v>
                </c:pt>
                <c:pt idx="27">
                  <c:v>432657.446</c:v>
                </c:pt>
                <c:pt idx="28">
                  <c:v>488985.67099999997</c:v>
                </c:pt>
                <c:pt idx="29">
                  <c:v>689428.11499999999</c:v>
                </c:pt>
                <c:pt idx="30">
                  <c:v>343105.08399999997</c:v>
                </c:pt>
                <c:pt idx="31">
                  <c:v>605155.42599999998</c:v>
                </c:pt>
                <c:pt idx="32">
                  <c:v>407276.99</c:v>
                </c:pt>
                <c:pt idx="33">
                  <c:v>405484.23800000001</c:v>
                </c:pt>
                <c:pt idx="34">
                  <c:v>519934.13699999999</c:v>
                </c:pt>
                <c:pt idx="35">
                  <c:v>614454.69799999997</c:v>
                </c:pt>
                <c:pt idx="36">
                  <c:v>516269.92300000001</c:v>
                </c:pt>
                <c:pt idx="37">
                  <c:v>297812.74900000001</c:v>
                </c:pt>
                <c:pt idx="38">
                  <c:v>692677.08700000006</c:v>
                </c:pt>
                <c:pt idx="39">
                  <c:v>897163.71200000006</c:v>
                </c:pt>
                <c:pt idx="40">
                  <c:v>417727.33199999999</c:v>
                </c:pt>
                <c:pt idx="41">
                  <c:v>326968.75199999998</c:v>
                </c:pt>
                <c:pt idx="42">
                  <c:v>326482.16100000002</c:v>
                </c:pt>
                <c:pt idx="43">
                  <c:v>508026.89500000002</c:v>
                </c:pt>
                <c:pt idx="44">
                  <c:v>413937.08</c:v>
                </c:pt>
                <c:pt idx="45">
                  <c:v>422487.91</c:v>
                </c:pt>
                <c:pt idx="46">
                  <c:v>376751.076</c:v>
                </c:pt>
                <c:pt idx="47">
                  <c:v>410241.17800000001</c:v>
                </c:pt>
                <c:pt idx="48">
                  <c:v>549750.11399999994</c:v>
                </c:pt>
                <c:pt idx="49">
                  <c:v>268159.51299999998</c:v>
                </c:pt>
                <c:pt idx="50">
                  <c:v>322730.19300000003</c:v>
                </c:pt>
                <c:pt idx="51">
                  <c:v>397140.04300000001</c:v>
                </c:pt>
                <c:pt idx="52">
                  <c:v>370914.26199999999</c:v>
                </c:pt>
                <c:pt idx="53">
                  <c:v>299424.67200000002</c:v>
                </c:pt>
                <c:pt idx="54">
                  <c:v>297325.95400000003</c:v>
                </c:pt>
                <c:pt idx="55">
                  <c:v>336761.58500000002</c:v>
                </c:pt>
                <c:pt idx="56">
                  <c:v>419302.31400000001</c:v>
                </c:pt>
                <c:pt idx="57">
                  <c:v>191171.579</c:v>
                </c:pt>
                <c:pt idx="58">
                  <c:v>133966.902</c:v>
                </c:pt>
                <c:pt idx="59">
                  <c:v>615712.78300000005</c:v>
                </c:pt>
                <c:pt idx="60">
                  <c:v>360032.59600000002</c:v>
                </c:pt>
                <c:pt idx="61">
                  <c:v>573918.45299999998</c:v>
                </c:pt>
                <c:pt idx="62">
                  <c:v>397550.1</c:v>
                </c:pt>
                <c:pt idx="63">
                  <c:v>282044.85800000001</c:v>
                </c:pt>
                <c:pt idx="64">
                  <c:v>310116.00599999999</c:v>
                </c:pt>
                <c:pt idx="65">
                  <c:v>615950.17099999997</c:v>
                </c:pt>
              </c:numCache>
            </c:numRef>
          </c:yVal>
          <c:smooth val="0"/>
          <c:extLst>
            <c:ext xmlns:c16="http://schemas.microsoft.com/office/drawing/2014/chart" uri="{C3380CC4-5D6E-409C-BE32-E72D297353CC}">
              <c16:uniqueId val="{00000000-D279-2148-AC10-129172137732}"/>
            </c:ext>
          </c:extLst>
        </c:ser>
        <c:dLbls>
          <c:showLegendKey val="0"/>
          <c:showVal val="0"/>
          <c:showCatName val="0"/>
          <c:showSerName val="0"/>
          <c:showPercent val="0"/>
          <c:showBubbleSize val="0"/>
        </c:dLbls>
        <c:axId val="849082856"/>
        <c:axId val="398575700"/>
      </c:scatterChart>
      <c:valAx>
        <c:axId val="84908285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en-US" sz="1600" b="0" i="0" u="none" strike="noStrike" kern="1200" baseline="0">
                <a:solidFill>
                  <a:schemeClr val="bg1">
                    <a:lumMod val="95000"/>
                  </a:schemeClr>
                </a:solidFill>
                <a:latin typeface="Helvetica" pitchFamily="2" charset="0"/>
                <a:ea typeface="+mn-ea"/>
                <a:cs typeface="+mn-cs"/>
              </a:defRPr>
            </a:pPr>
            <a:endParaRPr lang="en-US"/>
          </a:p>
        </c:txPr>
        <c:crossAx val="398575700"/>
        <c:crosses val="autoZero"/>
        <c:crossBetween val="midCat"/>
      </c:valAx>
      <c:valAx>
        <c:axId val="39857570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en-US" sz="1600" b="0" i="0" u="none" strike="noStrike" kern="1200" baseline="0">
                <a:solidFill>
                  <a:schemeClr val="bg1">
                    <a:lumMod val="95000"/>
                  </a:schemeClr>
                </a:solidFill>
                <a:latin typeface="Helvetica" pitchFamily="2" charset="0"/>
                <a:ea typeface="+mn-ea"/>
                <a:cs typeface="+mn-cs"/>
              </a:defRPr>
            </a:pPr>
            <a:endParaRPr lang="en-US"/>
          </a:p>
        </c:txPr>
        <c:crossAx val="849082856"/>
        <c:crosses val="autoZero"/>
        <c:crossBetween val="midCat"/>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66098916434314E-2"/>
          <c:y val="2.3346732682974655E-2"/>
          <c:w val="0.91195015123551426"/>
          <c:h val="0.70292620553295093"/>
        </c:manualLayout>
      </c:layout>
      <c:lineChart>
        <c:grouping val="standard"/>
        <c:varyColors val="0"/>
        <c:ser>
          <c:idx val="0"/>
          <c:order val="0"/>
          <c:tx>
            <c:strRef>
              <c:f>'Weekly Visits'!$B$5</c:f>
              <c:strCache>
                <c:ptCount val="1"/>
                <c:pt idx="0">
                  <c:v>Visits</c:v>
                </c:pt>
              </c:strCache>
            </c:strRef>
          </c:tx>
          <c:spPr>
            <a:ln w="38100" cap="rnd">
              <a:solidFill>
                <a:srgbClr val="F34641"/>
              </a:solidFill>
              <a:round/>
            </a:ln>
            <a:effectLst/>
          </c:spPr>
          <c:marker>
            <c:symbol val="none"/>
          </c:marker>
          <c:cat>
            <c:strRef>
              <c:f>'Weekly Visits'!$A$6:$A$71</c:f>
              <c:strCache>
                <c:ptCount val="66"/>
                <c:pt idx="0">
                  <c:v>May 25 - May 31</c:v>
                </c:pt>
                <c:pt idx="1">
                  <c:v>Jun 1 - Jun 7</c:v>
                </c:pt>
                <c:pt idx="2">
                  <c:v>Jun 8 - Jun 14</c:v>
                </c:pt>
                <c:pt idx="3">
                  <c:v>Jun 15 - Jun 21</c:v>
                </c:pt>
                <c:pt idx="4">
                  <c:v>Jun 22 - Jun 28</c:v>
                </c:pt>
                <c:pt idx="5">
                  <c:v>Jun 29 - Jul 5</c:v>
                </c:pt>
                <c:pt idx="6">
                  <c:v>Jul 6 - Jul 12</c:v>
                </c:pt>
                <c:pt idx="7">
                  <c:v>Jul 13 - Jul 19</c:v>
                </c:pt>
                <c:pt idx="8">
                  <c:v>Jul 20 - Jul 26</c:v>
                </c:pt>
                <c:pt idx="9">
                  <c:v>Jul 27 - Aug 2</c:v>
                </c:pt>
                <c:pt idx="10">
                  <c:v>Aug 3 - Aug 9</c:v>
                </c:pt>
                <c:pt idx="11">
                  <c:v>Aug 10 - Aug 16</c:v>
                </c:pt>
                <c:pt idx="12">
                  <c:v>Aug 17 - Aug 23</c:v>
                </c:pt>
                <c:pt idx="13">
                  <c:v>Aug 24 - Aug 30</c:v>
                </c:pt>
                <c:pt idx="14">
                  <c:v>Aug 31 - Sep 6</c:v>
                </c:pt>
                <c:pt idx="15">
                  <c:v>Sep 7 - Sep 13</c:v>
                </c:pt>
                <c:pt idx="16">
                  <c:v>Sep 14 - Sep 20</c:v>
                </c:pt>
                <c:pt idx="17">
                  <c:v>Sep 21 - Sep 27</c:v>
                </c:pt>
                <c:pt idx="18">
                  <c:v>Sep 28 - Oct 4</c:v>
                </c:pt>
                <c:pt idx="19">
                  <c:v>Oct 5 - Oct 11</c:v>
                </c:pt>
                <c:pt idx="20">
                  <c:v>Oct 12 - Oct 18</c:v>
                </c:pt>
                <c:pt idx="21">
                  <c:v>Oct 19 - Oct 25</c:v>
                </c:pt>
                <c:pt idx="22">
                  <c:v>Oct 26 - Nov 1</c:v>
                </c:pt>
                <c:pt idx="23">
                  <c:v>Nov 2 - Nov 8</c:v>
                </c:pt>
                <c:pt idx="24">
                  <c:v>Nov 9 - Nov 15</c:v>
                </c:pt>
                <c:pt idx="25">
                  <c:v>Nov 16 - Nov 22</c:v>
                </c:pt>
                <c:pt idx="26">
                  <c:v>Nov 23 - Nov 29</c:v>
                </c:pt>
                <c:pt idx="27">
                  <c:v>Nov 30 - Dec 6</c:v>
                </c:pt>
                <c:pt idx="28">
                  <c:v>Dec 7 - Dec 13</c:v>
                </c:pt>
                <c:pt idx="29">
                  <c:v>Dec 14 - Dec 20</c:v>
                </c:pt>
                <c:pt idx="30">
                  <c:v>Dec 21 - Dec 27</c:v>
                </c:pt>
                <c:pt idx="31">
                  <c:v>Dec 28 - Jan 3</c:v>
                </c:pt>
                <c:pt idx="32">
                  <c:v>Jan 4 - Jan 10</c:v>
                </c:pt>
                <c:pt idx="33">
                  <c:v>Jan 11 - Jan 17</c:v>
                </c:pt>
                <c:pt idx="34">
                  <c:v>Jan 18 - Jan 24</c:v>
                </c:pt>
                <c:pt idx="35">
                  <c:v>Jan 25 - Jan 31</c:v>
                </c:pt>
                <c:pt idx="36">
                  <c:v>Feb 1 - Feb 7</c:v>
                </c:pt>
                <c:pt idx="37">
                  <c:v>Feb 8 - Feb 14</c:v>
                </c:pt>
                <c:pt idx="38">
                  <c:v>Feb 15 - Feb 21</c:v>
                </c:pt>
                <c:pt idx="39">
                  <c:v>Feb 22 - Feb 28</c:v>
                </c:pt>
                <c:pt idx="40">
                  <c:v>Mar 1 - Mar 7</c:v>
                </c:pt>
                <c:pt idx="41">
                  <c:v>Mar 8 - Mar 14</c:v>
                </c:pt>
                <c:pt idx="42">
                  <c:v>Mar 15 - Mar 21</c:v>
                </c:pt>
                <c:pt idx="43">
                  <c:v>Mar 22 - Mar 28</c:v>
                </c:pt>
                <c:pt idx="44">
                  <c:v>Mar 29 - Apr 4</c:v>
                </c:pt>
                <c:pt idx="45">
                  <c:v>Apr 5 - Apr 11</c:v>
                </c:pt>
                <c:pt idx="46">
                  <c:v>Apr 12 - Apr 18</c:v>
                </c:pt>
                <c:pt idx="47">
                  <c:v>Apr 19 - Apr 25</c:v>
                </c:pt>
                <c:pt idx="48">
                  <c:v>Apr 26 - May 2</c:v>
                </c:pt>
                <c:pt idx="49">
                  <c:v>May 3 - May 9</c:v>
                </c:pt>
                <c:pt idx="50">
                  <c:v>May 10 - May 16</c:v>
                </c:pt>
                <c:pt idx="51">
                  <c:v>May 17 - May 23</c:v>
                </c:pt>
                <c:pt idx="52">
                  <c:v>May 24 - May 30</c:v>
                </c:pt>
                <c:pt idx="53">
                  <c:v>May 31 - Jun 6</c:v>
                </c:pt>
                <c:pt idx="54">
                  <c:v>Jun 7 - Jun 13</c:v>
                </c:pt>
                <c:pt idx="55">
                  <c:v>Jun 14 - Jun 20</c:v>
                </c:pt>
                <c:pt idx="56">
                  <c:v>Jun 21 - Jun 27</c:v>
                </c:pt>
                <c:pt idx="57">
                  <c:v>Jun 28 - Jul 4</c:v>
                </c:pt>
                <c:pt idx="58">
                  <c:v>Jul 5 - Jul 11</c:v>
                </c:pt>
                <c:pt idx="59">
                  <c:v>Jul 12 - Jul 18</c:v>
                </c:pt>
                <c:pt idx="60">
                  <c:v>Jul 19 - Jul 25</c:v>
                </c:pt>
                <c:pt idx="61">
                  <c:v>Jul 26 - Aug 1</c:v>
                </c:pt>
                <c:pt idx="62">
                  <c:v>Aug 2 - Aug 8</c:v>
                </c:pt>
                <c:pt idx="63">
                  <c:v>Aug 9 - Aug 15</c:v>
                </c:pt>
                <c:pt idx="64">
                  <c:v>Aug 16 - Aug 22</c:v>
                </c:pt>
                <c:pt idx="65">
                  <c:v>Aug 23 - Aug 29</c:v>
                </c:pt>
              </c:strCache>
            </c:strRef>
          </c:cat>
          <c:val>
            <c:numRef>
              <c:f>'Weekly Visits'!$B$6:$B$71</c:f>
              <c:numCache>
                <c:formatCode>#,##0</c:formatCode>
                <c:ptCount val="66"/>
                <c:pt idx="0">
                  <c:v>1632</c:v>
                </c:pt>
                <c:pt idx="1">
                  <c:v>1580</c:v>
                </c:pt>
                <c:pt idx="2">
                  <c:v>1441</c:v>
                </c:pt>
                <c:pt idx="3">
                  <c:v>1452</c:v>
                </c:pt>
                <c:pt idx="4">
                  <c:v>1339</c:v>
                </c:pt>
                <c:pt idx="5" formatCode="General">
                  <c:v>892</c:v>
                </c:pt>
                <c:pt idx="6" formatCode="General">
                  <c:v>797</c:v>
                </c:pt>
                <c:pt idx="7" formatCode="General">
                  <c:v>744</c:v>
                </c:pt>
                <c:pt idx="8">
                  <c:v>1044</c:v>
                </c:pt>
                <c:pt idx="9" formatCode="General">
                  <c:v>906</c:v>
                </c:pt>
                <c:pt idx="10" formatCode="General">
                  <c:v>849</c:v>
                </c:pt>
                <c:pt idx="11" formatCode="General">
                  <c:v>737</c:v>
                </c:pt>
                <c:pt idx="12" formatCode="General">
                  <c:v>734</c:v>
                </c:pt>
                <c:pt idx="13" formatCode="General">
                  <c:v>626</c:v>
                </c:pt>
                <c:pt idx="14" formatCode="General">
                  <c:v>577</c:v>
                </c:pt>
                <c:pt idx="15" formatCode="General">
                  <c:v>562</c:v>
                </c:pt>
                <c:pt idx="16" formatCode="General">
                  <c:v>563</c:v>
                </c:pt>
                <c:pt idx="17" formatCode="General">
                  <c:v>652</c:v>
                </c:pt>
                <c:pt idx="18" formatCode="General">
                  <c:v>611</c:v>
                </c:pt>
                <c:pt idx="19" formatCode="General">
                  <c:v>561</c:v>
                </c:pt>
                <c:pt idx="20" formatCode="General">
                  <c:v>558</c:v>
                </c:pt>
                <c:pt idx="21" formatCode="General">
                  <c:v>570</c:v>
                </c:pt>
                <c:pt idx="22" formatCode="General">
                  <c:v>551</c:v>
                </c:pt>
                <c:pt idx="23" formatCode="General">
                  <c:v>537</c:v>
                </c:pt>
                <c:pt idx="24" formatCode="General">
                  <c:v>543</c:v>
                </c:pt>
                <c:pt idx="25" formatCode="General">
                  <c:v>558</c:v>
                </c:pt>
                <c:pt idx="26" formatCode="General">
                  <c:v>536</c:v>
                </c:pt>
                <c:pt idx="27" formatCode="General">
                  <c:v>549</c:v>
                </c:pt>
                <c:pt idx="28" formatCode="General">
                  <c:v>545</c:v>
                </c:pt>
                <c:pt idx="29" formatCode="General">
                  <c:v>591</c:v>
                </c:pt>
                <c:pt idx="30" formatCode="General">
                  <c:v>383</c:v>
                </c:pt>
                <c:pt idx="31" formatCode="General">
                  <c:v>402</c:v>
                </c:pt>
                <c:pt idx="32" formatCode="General">
                  <c:v>547</c:v>
                </c:pt>
                <c:pt idx="33" formatCode="General">
                  <c:v>631</c:v>
                </c:pt>
                <c:pt idx="34" formatCode="General">
                  <c:v>795</c:v>
                </c:pt>
                <c:pt idx="35">
                  <c:v>1000</c:v>
                </c:pt>
                <c:pt idx="36">
                  <c:v>1207</c:v>
                </c:pt>
                <c:pt idx="37">
                  <c:v>2317</c:v>
                </c:pt>
                <c:pt idx="38">
                  <c:v>2013</c:v>
                </c:pt>
                <c:pt idx="39">
                  <c:v>2324</c:v>
                </c:pt>
                <c:pt idx="40">
                  <c:v>3726</c:v>
                </c:pt>
                <c:pt idx="41">
                  <c:v>2563</c:v>
                </c:pt>
                <c:pt idx="42">
                  <c:v>3006</c:v>
                </c:pt>
                <c:pt idx="43">
                  <c:v>1663</c:v>
                </c:pt>
                <c:pt idx="44">
                  <c:v>1779</c:v>
                </c:pt>
                <c:pt idx="45">
                  <c:v>1086</c:v>
                </c:pt>
                <c:pt idx="46">
                  <c:v>1231</c:v>
                </c:pt>
                <c:pt idx="47">
                  <c:v>1248</c:v>
                </c:pt>
                <c:pt idx="48">
                  <c:v>1674</c:v>
                </c:pt>
                <c:pt idx="49">
                  <c:v>1514</c:v>
                </c:pt>
                <c:pt idx="50">
                  <c:v>1302</c:v>
                </c:pt>
                <c:pt idx="51">
                  <c:v>1191</c:v>
                </c:pt>
                <c:pt idx="52" formatCode="General">
                  <c:v>957</c:v>
                </c:pt>
                <c:pt idx="53" formatCode="General">
                  <c:v>963</c:v>
                </c:pt>
                <c:pt idx="54" formatCode="General">
                  <c:v>882</c:v>
                </c:pt>
                <c:pt idx="55" formatCode="General">
                  <c:v>942</c:v>
                </c:pt>
                <c:pt idx="56" formatCode="General">
                  <c:v>835</c:v>
                </c:pt>
                <c:pt idx="57" formatCode="General">
                  <c:v>802</c:v>
                </c:pt>
                <c:pt idx="58" formatCode="General">
                  <c:v>806</c:v>
                </c:pt>
                <c:pt idx="59" formatCode="General">
                  <c:v>900</c:v>
                </c:pt>
                <c:pt idx="60" formatCode="General">
                  <c:v>860</c:v>
                </c:pt>
                <c:pt idx="61" formatCode="General">
                  <c:v>924</c:v>
                </c:pt>
                <c:pt idx="62" formatCode="General">
                  <c:v>792</c:v>
                </c:pt>
                <c:pt idx="63" formatCode="General">
                  <c:v>781</c:v>
                </c:pt>
                <c:pt idx="64" formatCode="General">
                  <c:v>776</c:v>
                </c:pt>
                <c:pt idx="65" formatCode="General">
                  <c:v>772</c:v>
                </c:pt>
              </c:numCache>
            </c:numRef>
          </c:val>
          <c:smooth val="0"/>
          <c:extLst>
            <c:ext xmlns:c16="http://schemas.microsoft.com/office/drawing/2014/chart" uri="{C3380CC4-5D6E-409C-BE32-E72D297353CC}">
              <c16:uniqueId val="{00000000-3D2D-264D-BABE-F6DBAE3372D6}"/>
            </c:ext>
          </c:extLst>
        </c:ser>
        <c:dLbls>
          <c:showLegendKey val="0"/>
          <c:showVal val="0"/>
          <c:showCatName val="0"/>
          <c:showSerName val="0"/>
          <c:showPercent val="0"/>
          <c:showBubbleSize val="0"/>
        </c:dLbls>
        <c:smooth val="0"/>
        <c:axId val="1934044976"/>
        <c:axId val="276330319"/>
      </c:lineChart>
      <c:catAx>
        <c:axId val="1934044976"/>
        <c:scaling>
          <c:orientation val="minMax"/>
        </c:scaling>
        <c:delete val="0"/>
        <c:axPos val="b"/>
        <c:numFmt formatCode="General" sourceLinked="1"/>
        <c:majorTickMark val="none"/>
        <c:minorTickMark val="none"/>
        <c:tickLblPos val="nextTo"/>
        <c:spPr>
          <a:noFill/>
          <a:ln w="15875" cap="flat" cmpd="sng" algn="ctr">
            <a:solidFill>
              <a:schemeClr val="tx1">
                <a:lumMod val="15000"/>
                <a:lumOff val="85000"/>
              </a:schemeClr>
            </a:solidFill>
            <a:round/>
          </a:ln>
          <a:effectLst/>
        </c:spPr>
        <c:txPr>
          <a:bodyPr rot="-3240000" spcFirstLastPara="1" vertOverflow="ellipsis"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276330319"/>
        <c:crosses val="autoZero"/>
        <c:auto val="1"/>
        <c:lblAlgn val="ctr"/>
        <c:lblOffset val="100"/>
        <c:noMultiLvlLbl val="0"/>
      </c:catAx>
      <c:valAx>
        <c:axId val="276330319"/>
        <c:scaling>
          <c:orientation val="minMax"/>
        </c:scaling>
        <c:delete val="0"/>
        <c:axPos val="l"/>
        <c:majorGridlines>
          <c:spPr>
            <a:ln w="9525" cap="flat" cmpd="sng" algn="ctr">
              <a:solidFill>
                <a:schemeClr val="dk1">
                  <a:lumMod val="15000"/>
                  <a:lumOff val="85000"/>
                </a:schemeClr>
              </a:solidFill>
              <a:prstDash val="solid"/>
              <a:round/>
            </a:ln>
            <a:effectLst/>
          </c:spPr>
        </c:majorGridlines>
        <c:title>
          <c:tx>
            <c:rich>
              <a:bodyPr rot="-5400000" spcFirstLastPara="1" vertOverflow="ellipsis" vert="horz" wrap="square" anchor="ctr" anchorCtr="1"/>
              <a:lstStyle/>
              <a:p>
                <a:pPr>
                  <a:defRPr sz="1800" b="0" i="0" u="none" strike="noStrike" kern="1200" baseline="0">
                    <a:solidFill>
                      <a:schemeClr val="bg1">
                        <a:lumMod val="95000"/>
                      </a:schemeClr>
                    </a:solidFill>
                    <a:latin typeface="Helvetica" pitchFamily="2" charset="0"/>
                    <a:ea typeface="+mn-ea"/>
                    <a:cs typeface="+mn-cs"/>
                  </a:defRPr>
                </a:pPr>
                <a:r>
                  <a:rPr lang="en-US" sz="1800" b="1">
                    <a:solidFill>
                      <a:schemeClr val="bg1">
                        <a:lumMod val="95000"/>
                      </a:schemeClr>
                    </a:solidFill>
                    <a:latin typeface="Helvetica" pitchFamily="2" charset="0"/>
                  </a:rPr>
                  <a:t>No. of Visits</a:t>
                </a:r>
              </a:p>
            </c:rich>
          </c:tx>
          <c:layout>
            <c:manualLayout>
              <c:xMode val="edge"/>
              <c:yMode val="edge"/>
              <c:x val="5.5248674272858752E-3"/>
              <c:y val="0.2786197696362334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lumMod val="95000"/>
                    </a:schemeClr>
                  </a:solidFill>
                  <a:latin typeface="Helvetica" pitchFamily="2" charset="0"/>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lumMod val="95000"/>
                  </a:schemeClr>
                </a:solidFill>
                <a:latin typeface="Helvetica" pitchFamily="2" charset="0"/>
                <a:ea typeface="+mn-ea"/>
                <a:cs typeface="+mn-cs"/>
              </a:defRPr>
            </a:pPr>
            <a:endParaRPr lang="en-US"/>
          </a:p>
        </c:txPr>
        <c:crossAx val="193404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bg1">
                  <a:lumMod val="95000"/>
                </a:schemeClr>
              </a:solidFill>
              <a:latin typeface="+mn-lt"/>
              <a:ea typeface="+mn-ea"/>
              <a:cs typeface="+mn-cs"/>
            </a:defRPr>
          </a:pPr>
          <a:endParaRPr lang="en-US"/>
        </a:p>
      </c:txPr>
    </c:legend>
    <c:plotVisOnly val="1"/>
    <c:dispBlanksAs val="gap"/>
    <c:showDLblsOverMax val="0"/>
  </c:chart>
  <c:spPr>
    <a:solidFill>
      <a:srgbClr val="39372F"/>
    </a:solidFill>
    <a:ln w="12700" cap="flat" cmpd="sng" algn="ctr">
      <a:noFill/>
      <a:round/>
    </a:ln>
    <a:effectLst/>
  </c:spPr>
  <c:txPr>
    <a:bodyPr/>
    <a:lstStyle/>
    <a:p>
      <a:pPr>
        <a:defRPr>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t>Visits</a:t>
            </a:r>
            <a:r>
              <a:rPr lang="en-US" baseline="0"/>
              <a:t> &amp; Bounce Vosits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6.9470879390055876E-2"/>
          <c:y val="7.6565804025032103E-2"/>
          <c:w val="0.82500111556302658"/>
          <c:h val="0.7021459682063661"/>
        </c:manualLayout>
      </c:layout>
      <c:barChart>
        <c:barDir val="col"/>
        <c:grouping val="clustered"/>
        <c:varyColors val="0"/>
        <c:ser>
          <c:idx val="1"/>
          <c:order val="0"/>
          <c:tx>
            <c:strRef>
              <c:f>Sheet1!$B$2</c:f>
              <c:strCache>
                <c:ptCount val="1"/>
                <c:pt idx="0">
                  <c:v>Visits</c:v>
                </c:pt>
              </c:strCache>
            </c:strRef>
          </c:tx>
          <c:spPr>
            <a:solidFill>
              <a:srgbClr val="F44742"/>
            </a:solidFill>
            <a:ln>
              <a:noFill/>
            </a:ln>
            <a:effectLst/>
          </c:spPr>
          <c:invertIfNegative val="0"/>
          <c:trendline>
            <c:spPr>
              <a:ln w="19050" cap="rnd" cmpd="sng">
                <a:solidFill>
                  <a:schemeClr val="accent2"/>
                </a:solidFill>
                <a:prstDash val="solid"/>
              </a:ln>
              <a:effectLst/>
            </c:spPr>
            <c:trendlineType val="movingAvg"/>
            <c:period val="2"/>
            <c:dispRSqr val="0"/>
            <c:dispEq val="0"/>
          </c:trendline>
          <c:cat>
            <c:strRef>
              <c:f>Sheet1!$A$2:$A$68</c:f>
              <c:strCache>
                <c:ptCount val="67"/>
                <c:pt idx="0">
                  <c:v>Week (2008-2009)</c:v>
                </c:pt>
                <c:pt idx="1">
                  <c:v>May 25 - May 31</c:v>
                </c:pt>
                <c:pt idx="2">
                  <c:v>Jun 1 - Jun 7</c:v>
                </c:pt>
                <c:pt idx="3">
                  <c:v>Jun 8 - Jun 14</c:v>
                </c:pt>
                <c:pt idx="4">
                  <c:v>Jun 15 - Jun 21</c:v>
                </c:pt>
                <c:pt idx="5">
                  <c:v>Jun 22 - Jun 28</c:v>
                </c:pt>
                <c:pt idx="6">
                  <c:v>Jun 29 - Jul 5</c:v>
                </c:pt>
                <c:pt idx="7">
                  <c:v>Jul 6 - Jul 12</c:v>
                </c:pt>
                <c:pt idx="8">
                  <c:v>Jul 13 - Jul 19</c:v>
                </c:pt>
                <c:pt idx="9">
                  <c:v>Jul 20 - Jul 26</c:v>
                </c:pt>
                <c:pt idx="10">
                  <c:v>Jul 27 - Aug 2</c:v>
                </c:pt>
                <c:pt idx="11">
                  <c:v>Aug 3 - Aug 9</c:v>
                </c:pt>
                <c:pt idx="12">
                  <c:v>Aug 10 - Aug 16</c:v>
                </c:pt>
                <c:pt idx="13">
                  <c:v>Aug 17 - Aug 23</c:v>
                </c:pt>
                <c:pt idx="14">
                  <c:v>Aug 24 - Aug 30</c:v>
                </c:pt>
                <c:pt idx="15">
                  <c:v>Aug 31 - Sep 6</c:v>
                </c:pt>
                <c:pt idx="16">
                  <c:v>Sep 7 - Sep 13</c:v>
                </c:pt>
                <c:pt idx="17">
                  <c:v>Sep 14 - Sep 20</c:v>
                </c:pt>
                <c:pt idx="18">
                  <c:v>Sep 21 - Sep 27</c:v>
                </c:pt>
                <c:pt idx="19">
                  <c:v>Sep 28 - Oct 4</c:v>
                </c:pt>
                <c:pt idx="20">
                  <c:v>Oct 5 - Oct 11</c:v>
                </c:pt>
                <c:pt idx="21">
                  <c:v>Oct 12 - Oct 18</c:v>
                </c:pt>
                <c:pt idx="22">
                  <c:v>Oct 19 - Oct 25</c:v>
                </c:pt>
                <c:pt idx="23">
                  <c:v>Oct 26 - Nov 1</c:v>
                </c:pt>
                <c:pt idx="24">
                  <c:v>Nov 2 - Nov 8</c:v>
                </c:pt>
                <c:pt idx="25">
                  <c:v>Nov 9 - Nov 15</c:v>
                </c:pt>
                <c:pt idx="26">
                  <c:v>Nov 16 - Nov 22</c:v>
                </c:pt>
                <c:pt idx="27">
                  <c:v>Nov 23 - Nov 29</c:v>
                </c:pt>
                <c:pt idx="28">
                  <c:v>Nov 30 - Dec 6</c:v>
                </c:pt>
                <c:pt idx="29">
                  <c:v>Dec 7 - Dec 13</c:v>
                </c:pt>
                <c:pt idx="30">
                  <c:v>Dec 14 - Dec 20</c:v>
                </c:pt>
                <c:pt idx="31">
                  <c:v>Dec 21 - Dec 27</c:v>
                </c:pt>
                <c:pt idx="32">
                  <c:v>Dec 28 - Jan 3</c:v>
                </c:pt>
                <c:pt idx="33">
                  <c:v>Jan 4 - Jan 10</c:v>
                </c:pt>
                <c:pt idx="34">
                  <c:v>Jan 11 - Jan 17</c:v>
                </c:pt>
                <c:pt idx="35">
                  <c:v>Jan 18 - Jan 24</c:v>
                </c:pt>
                <c:pt idx="36">
                  <c:v>Jan 25 - Jan 31</c:v>
                </c:pt>
                <c:pt idx="37">
                  <c:v>Feb 1 - Feb 7</c:v>
                </c:pt>
                <c:pt idx="38">
                  <c:v>Feb 8 - Feb 14</c:v>
                </c:pt>
                <c:pt idx="39">
                  <c:v>Feb 15 - Feb 21</c:v>
                </c:pt>
                <c:pt idx="40">
                  <c:v>Feb 22 - Feb 28</c:v>
                </c:pt>
                <c:pt idx="41">
                  <c:v>Mar 1 - Mar 7</c:v>
                </c:pt>
                <c:pt idx="42">
                  <c:v>Mar 8 - Mar 14</c:v>
                </c:pt>
                <c:pt idx="43">
                  <c:v>Mar 15 - Mar 21</c:v>
                </c:pt>
                <c:pt idx="44">
                  <c:v>Mar 22 - Mar 28</c:v>
                </c:pt>
                <c:pt idx="45">
                  <c:v>Mar 29 - Apr 4</c:v>
                </c:pt>
                <c:pt idx="46">
                  <c:v>Apr 5 - Apr 11</c:v>
                </c:pt>
                <c:pt idx="47">
                  <c:v>Apr 12 - Apr 18</c:v>
                </c:pt>
                <c:pt idx="48">
                  <c:v>Apr 19 - Apr 25</c:v>
                </c:pt>
                <c:pt idx="49">
                  <c:v>Apr 26 - May 2</c:v>
                </c:pt>
                <c:pt idx="50">
                  <c:v>May 3 - May 9</c:v>
                </c:pt>
                <c:pt idx="51">
                  <c:v>May 10 - May 16</c:v>
                </c:pt>
                <c:pt idx="52">
                  <c:v>May 17 - May 23</c:v>
                </c:pt>
                <c:pt idx="53">
                  <c:v>May 24 - May 30</c:v>
                </c:pt>
                <c:pt idx="54">
                  <c:v>May 31 - Jun 6</c:v>
                </c:pt>
                <c:pt idx="55">
                  <c:v>Jun 7 - Jun 13</c:v>
                </c:pt>
                <c:pt idx="56">
                  <c:v>Jun 14 - Jun 20</c:v>
                </c:pt>
                <c:pt idx="57">
                  <c:v>Jun 21 - Jun 27</c:v>
                </c:pt>
                <c:pt idx="58">
                  <c:v>Jun 28 - Jul 4</c:v>
                </c:pt>
                <c:pt idx="59">
                  <c:v>Jul 5 - Jul 11</c:v>
                </c:pt>
                <c:pt idx="60">
                  <c:v>Jul 12 - Jul 18</c:v>
                </c:pt>
                <c:pt idx="61">
                  <c:v>Jul 19 - Jul 25</c:v>
                </c:pt>
                <c:pt idx="62">
                  <c:v>Jul 26 - Aug 1</c:v>
                </c:pt>
                <c:pt idx="63">
                  <c:v>Aug 2 - Aug 8</c:v>
                </c:pt>
                <c:pt idx="64">
                  <c:v>Aug 9 - Aug 15</c:v>
                </c:pt>
                <c:pt idx="65">
                  <c:v>Aug 16 - Aug 22</c:v>
                </c:pt>
                <c:pt idx="66">
                  <c:v>Aug 23 - Aug 29</c:v>
                </c:pt>
              </c:strCache>
            </c:strRef>
          </c:cat>
          <c:val>
            <c:numRef>
              <c:f>Sheet1!$B$2:$B$68</c:f>
              <c:numCache>
                <c:formatCode>#,##0</c:formatCode>
                <c:ptCount val="67"/>
                <c:pt idx="0" formatCode="General">
                  <c:v>0</c:v>
                </c:pt>
                <c:pt idx="1">
                  <c:v>1632</c:v>
                </c:pt>
                <c:pt idx="2">
                  <c:v>1580</c:v>
                </c:pt>
                <c:pt idx="3">
                  <c:v>1441</c:v>
                </c:pt>
                <c:pt idx="4">
                  <c:v>1452</c:v>
                </c:pt>
                <c:pt idx="5">
                  <c:v>1339</c:v>
                </c:pt>
                <c:pt idx="6" formatCode="General">
                  <c:v>892</c:v>
                </c:pt>
                <c:pt idx="7" formatCode="General">
                  <c:v>797</c:v>
                </c:pt>
                <c:pt idx="8" formatCode="General">
                  <c:v>744</c:v>
                </c:pt>
                <c:pt idx="9">
                  <c:v>1044</c:v>
                </c:pt>
                <c:pt idx="10" formatCode="General">
                  <c:v>906</c:v>
                </c:pt>
                <c:pt idx="11" formatCode="General">
                  <c:v>849</c:v>
                </c:pt>
                <c:pt idx="12" formatCode="General">
                  <c:v>737</c:v>
                </c:pt>
                <c:pt idx="13" formatCode="General">
                  <c:v>734</c:v>
                </c:pt>
                <c:pt idx="14" formatCode="General">
                  <c:v>626</c:v>
                </c:pt>
                <c:pt idx="15" formatCode="General">
                  <c:v>577</c:v>
                </c:pt>
                <c:pt idx="16" formatCode="General">
                  <c:v>562</c:v>
                </c:pt>
                <c:pt idx="17" formatCode="General">
                  <c:v>563</c:v>
                </c:pt>
                <c:pt idx="18" formatCode="General">
                  <c:v>652</c:v>
                </c:pt>
                <c:pt idx="19" formatCode="General">
                  <c:v>611</c:v>
                </c:pt>
                <c:pt idx="20" formatCode="General">
                  <c:v>561</c:v>
                </c:pt>
                <c:pt idx="21" formatCode="General">
                  <c:v>558</c:v>
                </c:pt>
                <c:pt idx="22" formatCode="General">
                  <c:v>570</c:v>
                </c:pt>
                <c:pt idx="23" formatCode="General">
                  <c:v>551</c:v>
                </c:pt>
                <c:pt idx="24" formatCode="General">
                  <c:v>537</c:v>
                </c:pt>
                <c:pt idx="25" formatCode="General">
                  <c:v>543</c:v>
                </c:pt>
                <c:pt idx="26" formatCode="General">
                  <c:v>558</c:v>
                </c:pt>
                <c:pt idx="27" formatCode="General">
                  <c:v>536</c:v>
                </c:pt>
                <c:pt idx="28" formatCode="General">
                  <c:v>549</c:v>
                </c:pt>
                <c:pt idx="29" formatCode="General">
                  <c:v>545</c:v>
                </c:pt>
                <c:pt idx="30" formatCode="General">
                  <c:v>591</c:v>
                </c:pt>
                <c:pt idx="31" formatCode="General">
                  <c:v>383</c:v>
                </c:pt>
                <c:pt idx="32" formatCode="General">
                  <c:v>402</c:v>
                </c:pt>
                <c:pt idx="33" formatCode="General">
                  <c:v>547</c:v>
                </c:pt>
                <c:pt idx="34" formatCode="General">
                  <c:v>631</c:v>
                </c:pt>
                <c:pt idx="35" formatCode="General">
                  <c:v>795</c:v>
                </c:pt>
                <c:pt idx="36">
                  <c:v>1000</c:v>
                </c:pt>
                <c:pt idx="37">
                  <c:v>1207</c:v>
                </c:pt>
                <c:pt idx="38">
                  <c:v>2317</c:v>
                </c:pt>
                <c:pt idx="39">
                  <c:v>2013</c:v>
                </c:pt>
                <c:pt idx="40">
                  <c:v>2324</c:v>
                </c:pt>
                <c:pt idx="41">
                  <c:v>3726</c:v>
                </c:pt>
                <c:pt idx="42">
                  <c:v>2563</c:v>
                </c:pt>
                <c:pt idx="43">
                  <c:v>3006</c:v>
                </c:pt>
                <c:pt idx="44">
                  <c:v>1663</c:v>
                </c:pt>
                <c:pt idx="45">
                  <c:v>1779</c:v>
                </c:pt>
                <c:pt idx="46">
                  <c:v>1086</c:v>
                </c:pt>
                <c:pt idx="47">
                  <c:v>1231</c:v>
                </c:pt>
                <c:pt idx="48">
                  <c:v>1248</c:v>
                </c:pt>
                <c:pt idx="49">
                  <c:v>1674</c:v>
                </c:pt>
                <c:pt idx="50">
                  <c:v>1514</c:v>
                </c:pt>
                <c:pt idx="51">
                  <c:v>1302</c:v>
                </c:pt>
                <c:pt idx="52">
                  <c:v>1191</c:v>
                </c:pt>
                <c:pt idx="53" formatCode="General">
                  <c:v>957</c:v>
                </c:pt>
                <c:pt idx="54" formatCode="General">
                  <c:v>963</c:v>
                </c:pt>
                <c:pt idx="55" formatCode="General">
                  <c:v>882</c:v>
                </c:pt>
                <c:pt idx="56" formatCode="General">
                  <c:v>942</c:v>
                </c:pt>
                <c:pt idx="57" formatCode="General">
                  <c:v>835</c:v>
                </c:pt>
                <c:pt idx="58" formatCode="General">
                  <c:v>802</c:v>
                </c:pt>
                <c:pt idx="59" formatCode="General">
                  <c:v>806</c:v>
                </c:pt>
                <c:pt idx="60" formatCode="General">
                  <c:v>900</c:v>
                </c:pt>
                <c:pt idx="61" formatCode="General">
                  <c:v>860</c:v>
                </c:pt>
                <c:pt idx="62" formatCode="General">
                  <c:v>924</c:v>
                </c:pt>
                <c:pt idx="63" formatCode="General">
                  <c:v>792</c:v>
                </c:pt>
                <c:pt idx="64" formatCode="General">
                  <c:v>781</c:v>
                </c:pt>
                <c:pt idx="65" formatCode="General">
                  <c:v>776</c:v>
                </c:pt>
                <c:pt idx="66" formatCode="General">
                  <c:v>772</c:v>
                </c:pt>
              </c:numCache>
            </c:numRef>
          </c:val>
          <c:extLst>
            <c:ext xmlns:c16="http://schemas.microsoft.com/office/drawing/2014/chart" uri="{C3380CC4-5D6E-409C-BE32-E72D297353CC}">
              <c16:uniqueId val="{00000000-7A22-8444-92DC-C94893C738CF}"/>
            </c:ext>
          </c:extLst>
        </c:ser>
        <c:ser>
          <c:idx val="2"/>
          <c:order val="1"/>
          <c:tx>
            <c:strRef>
              <c:f>Sheet1!$P$2</c:f>
              <c:strCache>
                <c:ptCount val="1"/>
                <c:pt idx="0">
                  <c:v>bounce visit</c:v>
                </c:pt>
              </c:strCache>
            </c:strRef>
          </c:tx>
          <c:spPr>
            <a:solidFill>
              <a:srgbClr val="00C0C1"/>
            </a:solidFill>
            <a:ln>
              <a:noFill/>
            </a:ln>
            <a:effectLst/>
          </c:spPr>
          <c:invertIfNegative val="0"/>
          <c:cat>
            <c:strRef>
              <c:f>Sheet1!$A$2:$A$68</c:f>
              <c:strCache>
                <c:ptCount val="67"/>
                <c:pt idx="0">
                  <c:v>Week (2008-2009)</c:v>
                </c:pt>
                <c:pt idx="1">
                  <c:v>May 25 - May 31</c:v>
                </c:pt>
                <c:pt idx="2">
                  <c:v>Jun 1 - Jun 7</c:v>
                </c:pt>
                <c:pt idx="3">
                  <c:v>Jun 8 - Jun 14</c:v>
                </c:pt>
                <c:pt idx="4">
                  <c:v>Jun 15 - Jun 21</c:v>
                </c:pt>
                <c:pt idx="5">
                  <c:v>Jun 22 - Jun 28</c:v>
                </c:pt>
                <c:pt idx="6">
                  <c:v>Jun 29 - Jul 5</c:v>
                </c:pt>
                <c:pt idx="7">
                  <c:v>Jul 6 - Jul 12</c:v>
                </c:pt>
                <c:pt idx="8">
                  <c:v>Jul 13 - Jul 19</c:v>
                </c:pt>
                <c:pt idx="9">
                  <c:v>Jul 20 - Jul 26</c:v>
                </c:pt>
                <c:pt idx="10">
                  <c:v>Jul 27 - Aug 2</c:v>
                </c:pt>
                <c:pt idx="11">
                  <c:v>Aug 3 - Aug 9</c:v>
                </c:pt>
                <c:pt idx="12">
                  <c:v>Aug 10 - Aug 16</c:v>
                </c:pt>
                <c:pt idx="13">
                  <c:v>Aug 17 - Aug 23</c:v>
                </c:pt>
                <c:pt idx="14">
                  <c:v>Aug 24 - Aug 30</c:v>
                </c:pt>
                <c:pt idx="15">
                  <c:v>Aug 31 - Sep 6</c:v>
                </c:pt>
                <c:pt idx="16">
                  <c:v>Sep 7 - Sep 13</c:v>
                </c:pt>
                <c:pt idx="17">
                  <c:v>Sep 14 - Sep 20</c:v>
                </c:pt>
                <c:pt idx="18">
                  <c:v>Sep 21 - Sep 27</c:v>
                </c:pt>
                <c:pt idx="19">
                  <c:v>Sep 28 - Oct 4</c:v>
                </c:pt>
                <c:pt idx="20">
                  <c:v>Oct 5 - Oct 11</c:v>
                </c:pt>
                <c:pt idx="21">
                  <c:v>Oct 12 - Oct 18</c:v>
                </c:pt>
                <c:pt idx="22">
                  <c:v>Oct 19 - Oct 25</c:v>
                </c:pt>
                <c:pt idx="23">
                  <c:v>Oct 26 - Nov 1</c:v>
                </c:pt>
                <c:pt idx="24">
                  <c:v>Nov 2 - Nov 8</c:v>
                </c:pt>
                <c:pt idx="25">
                  <c:v>Nov 9 - Nov 15</c:v>
                </c:pt>
                <c:pt idx="26">
                  <c:v>Nov 16 - Nov 22</c:v>
                </c:pt>
                <c:pt idx="27">
                  <c:v>Nov 23 - Nov 29</c:v>
                </c:pt>
                <c:pt idx="28">
                  <c:v>Nov 30 - Dec 6</c:v>
                </c:pt>
                <c:pt idx="29">
                  <c:v>Dec 7 - Dec 13</c:v>
                </c:pt>
                <c:pt idx="30">
                  <c:v>Dec 14 - Dec 20</c:v>
                </c:pt>
                <c:pt idx="31">
                  <c:v>Dec 21 - Dec 27</c:v>
                </c:pt>
                <c:pt idx="32">
                  <c:v>Dec 28 - Jan 3</c:v>
                </c:pt>
                <c:pt idx="33">
                  <c:v>Jan 4 - Jan 10</c:v>
                </c:pt>
                <c:pt idx="34">
                  <c:v>Jan 11 - Jan 17</c:v>
                </c:pt>
                <c:pt idx="35">
                  <c:v>Jan 18 - Jan 24</c:v>
                </c:pt>
                <c:pt idx="36">
                  <c:v>Jan 25 - Jan 31</c:v>
                </c:pt>
                <c:pt idx="37">
                  <c:v>Feb 1 - Feb 7</c:v>
                </c:pt>
                <c:pt idx="38">
                  <c:v>Feb 8 - Feb 14</c:v>
                </c:pt>
                <c:pt idx="39">
                  <c:v>Feb 15 - Feb 21</c:v>
                </c:pt>
                <c:pt idx="40">
                  <c:v>Feb 22 - Feb 28</c:v>
                </c:pt>
                <c:pt idx="41">
                  <c:v>Mar 1 - Mar 7</c:v>
                </c:pt>
                <c:pt idx="42">
                  <c:v>Mar 8 - Mar 14</c:v>
                </c:pt>
                <c:pt idx="43">
                  <c:v>Mar 15 - Mar 21</c:v>
                </c:pt>
                <c:pt idx="44">
                  <c:v>Mar 22 - Mar 28</c:v>
                </c:pt>
                <c:pt idx="45">
                  <c:v>Mar 29 - Apr 4</c:v>
                </c:pt>
                <c:pt idx="46">
                  <c:v>Apr 5 - Apr 11</c:v>
                </c:pt>
                <c:pt idx="47">
                  <c:v>Apr 12 - Apr 18</c:v>
                </c:pt>
                <c:pt idx="48">
                  <c:v>Apr 19 - Apr 25</c:v>
                </c:pt>
                <c:pt idx="49">
                  <c:v>Apr 26 - May 2</c:v>
                </c:pt>
                <c:pt idx="50">
                  <c:v>May 3 - May 9</c:v>
                </c:pt>
                <c:pt idx="51">
                  <c:v>May 10 - May 16</c:v>
                </c:pt>
                <c:pt idx="52">
                  <c:v>May 17 - May 23</c:v>
                </c:pt>
                <c:pt idx="53">
                  <c:v>May 24 - May 30</c:v>
                </c:pt>
                <c:pt idx="54">
                  <c:v>May 31 - Jun 6</c:v>
                </c:pt>
                <c:pt idx="55">
                  <c:v>Jun 7 - Jun 13</c:v>
                </c:pt>
                <c:pt idx="56">
                  <c:v>Jun 14 - Jun 20</c:v>
                </c:pt>
                <c:pt idx="57">
                  <c:v>Jun 21 - Jun 27</c:v>
                </c:pt>
                <c:pt idx="58">
                  <c:v>Jun 28 - Jul 4</c:v>
                </c:pt>
                <c:pt idx="59">
                  <c:v>Jul 5 - Jul 11</c:v>
                </c:pt>
                <c:pt idx="60">
                  <c:v>Jul 12 - Jul 18</c:v>
                </c:pt>
                <c:pt idx="61">
                  <c:v>Jul 19 - Jul 25</c:v>
                </c:pt>
                <c:pt idx="62">
                  <c:v>Jul 26 - Aug 1</c:v>
                </c:pt>
                <c:pt idx="63">
                  <c:v>Aug 2 - Aug 8</c:v>
                </c:pt>
                <c:pt idx="64">
                  <c:v>Aug 9 - Aug 15</c:v>
                </c:pt>
                <c:pt idx="65">
                  <c:v>Aug 16 - Aug 22</c:v>
                </c:pt>
                <c:pt idx="66">
                  <c:v>Aug 23 - Aug 29</c:v>
                </c:pt>
              </c:strCache>
            </c:strRef>
          </c:cat>
          <c:val>
            <c:numRef>
              <c:f>Sheet1!$P$2:$P$68</c:f>
              <c:numCache>
                <c:formatCode>General</c:formatCode>
                <c:ptCount val="67"/>
                <c:pt idx="0">
                  <c:v>0</c:v>
                </c:pt>
                <c:pt idx="1">
                  <c:v>1185.9744000000001</c:v>
                </c:pt>
                <c:pt idx="2">
                  <c:v>1193.058</c:v>
                </c:pt>
                <c:pt idx="3">
                  <c:v>1066.0518</c:v>
                </c:pt>
                <c:pt idx="4">
                  <c:v>1068.9623999999999</c:v>
                </c:pt>
                <c:pt idx="5">
                  <c:v>1022.996</c:v>
                </c:pt>
                <c:pt idx="6">
                  <c:v>656.95800000000008</c:v>
                </c:pt>
                <c:pt idx="7">
                  <c:v>489.99560000000002</c:v>
                </c:pt>
                <c:pt idx="8">
                  <c:v>440.96879999999999</c:v>
                </c:pt>
                <c:pt idx="9">
                  <c:v>629.94960000000003</c:v>
                </c:pt>
                <c:pt idx="10">
                  <c:v>574.04160000000002</c:v>
                </c:pt>
                <c:pt idx="11">
                  <c:v>547.01070000000004</c:v>
                </c:pt>
                <c:pt idx="12">
                  <c:v>462.98339999999996</c:v>
                </c:pt>
                <c:pt idx="13">
                  <c:v>458.01600000000002</c:v>
                </c:pt>
                <c:pt idx="14">
                  <c:v>387.9948</c:v>
                </c:pt>
                <c:pt idx="15">
                  <c:v>358.02850000000001</c:v>
                </c:pt>
                <c:pt idx="16">
                  <c:v>331.01799999999997</c:v>
                </c:pt>
                <c:pt idx="17">
                  <c:v>329.97429999999997</c:v>
                </c:pt>
                <c:pt idx="18">
                  <c:v>365.9676</c:v>
                </c:pt>
                <c:pt idx="19">
                  <c:v>327.00720000000001</c:v>
                </c:pt>
                <c:pt idx="20">
                  <c:v>300.97649999999999</c:v>
                </c:pt>
                <c:pt idx="21">
                  <c:v>341.9982</c:v>
                </c:pt>
                <c:pt idx="22">
                  <c:v>327.00900000000001</c:v>
                </c:pt>
                <c:pt idx="23">
                  <c:v>311.97620000000001</c:v>
                </c:pt>
                <c:pt idx="24">
                  <c:v>305.98259999999999</c:v>
                </c:pt>
                <c:pt idx="25">
                  <c:v>317.0034</c:v>
                </c:pt>
                <c:pt idx="26">
                  <c:v>322.02179999999998</c:v>
                </c:pt>
                <c:pt idx="27">
                  <c:v>309.00400000000002</c:v>
                </c:pt>
                <c:pt idx="28">
                  <c:v>335.988</c:v>
                </c:pt>
                <c:pt idx="29">
                  <c:v>321.98599999999999</c:v>
                </c:pt>
                <c:pt idx="30">
                  <c:v>369.0204</c:v>
                </c:pt>
                <c:pt idx="31">
                  <c:v>264.00190000000003</c:v>
                </c:pt>
                <c:pt idx="32">
                  <c:v>282.00299999999999</c:v>
                </c:pt>
                <c:pt idx="33">
                  <c:v>298.99019999999996</c:v>
                </c:pt>
                <c:pt idx="34">
                  <c:v>357.01979999999998</c:v>
                </c:pt>
                <c:pt idx="35">
                  <c:v>523.03050000000007</c:v>
                </c:pt>
                <c:pt idx="36">
                  <c:v>658</c:v>
                </c:pt>
                <c:pt idx="37">
                  <c:v>881.95490000000007</c:v>
                </c:pt>
                <c:pt idx="38">
                  <c:v>1905.9641999999999</c:v>
                </c:pt>
                <c:pt idx="39">
                  <c:v>1635.9650999999999</c:v>
                </c:pt>
                <c:pt idx="40">
                  <c:v>1875.9328</c:v>
                </c:pt>
                <c:pt idx="41">
                  <c:v>3196.1628000000001</c:v>
                </c:pt>
                <c:pt idx="42">
                  <c:v>2172.9114</c:v>
                </c:pt>
                <c:pt idx="43">
                  <c:v>2534.058</c:v>
                </c:pt>
                <c:pt idx="44">
                  <c:v>1273.0264999999999</c:v>
                </c:pt>
                <c:pt idx="45">
                  <c:v>1402.9194</c:v>
                </c:pt>
                <c:pt idx="46">
                  <c:v>753.03240000000005</c:v>
                </c:pt>
                <c:pt idx="47">
                  <c:v>868.96289999999999</c:v>
                </c:pt>
                <c:pt idx="48">
                  <c:v>913.03680000000008</c:v>
                </c:pt>
                <c:pt idx="49">
                  <c:v>1314.9269999999999</c:v>
                </c:pt>
                <c:pt idx="50">
                  <c:v>1175.0154</c:v>
                </c:pt>
                <c:pt idx="51">
                  <c:v>1009.9613999999999</c:v>
                </c:pt>
                <c:pt idx="52">
                  <c:v>875.02769999999998</c:v>
                </c:pt>
                <c:pt idx="53">
                  <c:v>678.03449999999998</c:v>
                </c:pt>
                <c:pt idx="54">
                  <c:v>658.01790000000005</c:v>
                </c:pt>
                <c:pt idx="55">
                  <c:v>616.95900000000006</c:v>
                </c:pt>
                <c:pt idx="56">
                  <c:v>646.02359999999999</c:v>
                </c:pt>
                <c:pt idx="57">
                  <c:v>554.02250000000004</c:v>
                </c:pt>
                <c:pt idx="58">
                  <c:v>526.99419999999998</c:v>
                </c:pt>
                <c:pt idx="59">
                  <c:v>525.99559999999997</c:v>
                </c:pt>
                <c:pt idx="60">
                  <c:v>581.04</c:v>
                </c:pt>
                <c:pt idx="61">
                  <c:v>555.99</c:v>
                </c:pt>
                <c:pt idx="62">
                  <c:v>593.02320000000009</c:v>
                </c:pt>
                <c:pt idx="63">
                  <c:v>539.98559999999998</c:v>
                </c:pt>
                <c:pt idx="64">
                  <c:v>518.03729999999996</c:v>
                </c:pt>
                <c:pt idx="65">
                  <c:v>495.0104</c:v>
                </c:pt>
                <c:pt idx="66">
                  <c:v>478.0224</c:v>
                </c:pt>
              </c:numCache>
            </c:numRef>
          </c:val>
          <c:extLst>
            <c:ext xmlns:c16="http://schemas.microsoft.com/office/drawing/2014/chart" uri="{C3380CC4-5D6E-409C-BE32-E72D297353CC}">
              <c16:uniqueId val="{00000001-7A22-8444-92DC-C94893C738CF}"/>
            </c:ext>
          </c:extLst>
        </c:ser>
        <c:dLbls>
          <c:showLegendKey val="0"/>
          <c:showVal val="0"/>
          <c:showCatName val="0"/>
          <c:showSerName val="0"/>
          <c:showPercent val="0"/>
          <c:showBubbleSize val="0"/>
        </c:dLbls>
        <c:gapWidth val="150"/>
        <c:axId val="1934044976"/>
        <c:axId val="276330319"/>
      </c:barChart>
      <c:catAx>
        <c:axId val="1934044976"/>
        <c:scaling>
          <c:orientation val="minMax"/>
        </c:scaling>
        <c:delete val="0"/>
        <c:axPos val="b"/>
        <c:numFmt formatCode="General" sourceLinked="1"/>
        <c:majorTickMark val="none"/>
        <c:minorTickMark val="none"/>
        <c:tickLblPos val="nextTo"/>
        <c:spPr>
          <a:noFill/>
          <a:ln w="15875" cap="flat" cmpd="sng" algn="ctr">
            <a:solidFill>
              <a:schemeClr val="tx1">
                <a:lumMod val="15000"/>
                <a:lumOff val="85000"/>
              </a:schemeClr>
            </a:solidFill>
            <a:round/>
          </a:ln>
          <a:effectLst/>
        </c:spPr>
        <c:txPr>
          <a:bodyPr rot="-3240000" spcFirstLastPara="1" vertOverflow="ellipsis"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276330319"/>
        <c:crosses val="autoZero"/>
        <c:auto val="1"/>
        <c:lblAlgn val="ctr"/>
        <c:lblOffset val="100"/>
        <c:noMultiLvlLbl val="0"/>
      </c:catAx>
      <c:valAx>
        <c:axId val="276330319"/>
        <c:scaling>
          <c:orientation val="minMax"/>
        </c:scaling>
        <c:delete val="0"/>
        <c:axPos val="l"/>
        <c:majorGridlines>
          <c:spPr>
            <a:ln w="9525" cap="flat" cmpd="sng" algn="ctr">
              <a:solidFill>
                <a:schemeClr val="dk1">
                  <a:lumMod val="15000"/>
                  <a:lumOff val="85000"/>
                </a:schemeClr>
              </a:solidFill>
              <a:prstDash val="solid"/>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lumMod val="95000"/>
                  </a:schemeClr>
                </a:solidFill>
                <a:latin typeface="Helvetica" pitchFamily="2" charset="0"/>
                <a:ea typeface="+mn-ea"/>
                <a:cs typeface="+mn-cs"/>
              </a:defRPr>
            </a:pPr>
            <a:endParaRPr lang="en-US"/>
          </a:p>
        </c:txPr>
        <c:crossAx val="193404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bg1">
                  <a:lumMod val="95000"/>
                </a:schemeClr>
              </a:solidFill>
              <a:latin typeface="+mn-lt"/>
              <a:ea typeface="+mn-ea"/>
              <a:cs typeface="+mn-cs"/>
            </a:defRPr>
          </a:pPr>
          <a:endParaRPr lang="en-US"/>
        </a:p>
      </c:txPr>
    </c:legend>
    <c:plotVisOnly val="1"/>
    <c:dispBlanksAs val="gap"/>
    <c:showDLblsOverMax val="0"/>
  </c:chart>
  <c:spPr>
    <a:solidFill>
      <a:srgbClr val="39372F"/>
    </a:solidFill>
    <a:ln w="12700" cap="flat" cmpd="sng" algn="ctr">
      <a:noFill/>
      <a:round/>
    </a:ln>
    <a:effectLst/>
  </c:spPr>
  <c:txPr>
    <a:bodyPr/>
    <a:lstStyle/>
    <a:p>
      <a:pPr>
        <a:defRPr>
          <a:solidFill>
            <a:schemeClr val="tx1"/>
          </a:solidFill>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baseline="0">
                <a:latin typeface="Helvetica" pitchFamily="2" charset="0"/>
              </a:rPr>
              <a:t>percentage of bounce visits</a:t>
            </a:r>
          </a:p>
        </c:rich>
      </c:tx>
      <c:overlay val="0"/>
      <c:spPr>
        <a:noFill/>
        <a:ln>
          <a:noFill/>
        </a:ln>
        <a:effectLst/>
      </c:spPr>
      <c:txPr>
        <a:bodyPr rot="0" spcFirstLastPara="1" vertOverflow="ellipsis" vert="horz" wrap="square" anchor="ctr" anchorCtr="1"/>
        <a:lstStyle/>
        <a:p>
          <a:pP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974057546241311"/>
          <c:y val="8.6695259147320555E-2"/>
          <c:w val="0.38696242860286451"/>
          <c:h val="0.64891160579458651"/>
        </c:manualLayout>
      </c:layout>
      <c:barChart>
        <c:barDir val="col"/>
        <c:grouping val="clustered"/>
        <c:varyColors val="0"/>
        <c:ser>
          <c:idx val="0"/>
          <c:order val="0"/>
          <c:tx>
            <c:strRef>
              <c:f>Sheet1!$V$49</c:f>
              <c:strCache>
                <c:ptCount val="1"/>
                <c:pt idx="0">
                  <c:v>percentage of bounce visits</c:v>
                </c:pt>
              </c:strCache>
            </c:strRef>
          </c:tx>
          <c:spPr>
            <a:solidFill>
              <a:schemeClr val="accent1">
                <a:shade val="75000"/>
                <a:satMod val="160000"/>
              </a:schemeClr>
            </a:solidFill>
            <a:ln>
              <a:noFill/>
            </a:ln>
            <a:effectLst/>
            <a:scene3d>
              <a:camera prst="orthographicFront">
                <a:rot lat="0" lon="0" rev="0"/>
              </a:camera>
              <a:lightRig rig="brightRoom" dir="tl"/>
            </a:scene3d>
            <a:sp3d contourW="19050" prstMaterial="flat">
              <a:bevelT w="0" h="0" prst="coolSlant"/>
              <a:contourClr>
                <a:scrgbClr r="0" g="0" b="0">
                  <a:shade val="25000"/>
                  <a:satMod val="140000"/>
                </a:scrgbClr>
              </a:contourClr>
            </a:sp3d>
          </c:spPr>
          <c:invertIfNegative val="0"/>
          <c:dPt>
            <c:idx val="0"/>
            <c:invertIfNegative val="0"/>
            <c:bubble3D val="0"/>
            <c:spPr>
              <a:gradFill rotWithShape="1">
                <a:gsLst>
                  <a:gs pos="0">
                    <a:srgbClr val="9BBE58"/>
                  </a:gs>
                  <a:gs pos="50000">
                    <a:srgbClr val="9BBE58"/>
                  </a:gs>
                  <a:gs pos="100000">
                    <a:srgbClr val="9BBE58"/>
                  </a:gs>
                </a:gsLst>
                <a:lin ang="5400000" scaled="0"/>
              </a:gradFill>
              <a:ln>
                <a:noFill/>
              </a:ln>
              <a:effectLst/>
              <a:scene3d>
                <a:camera prst="orthographicFront">
                  <a:rot lat="0" lon="0" rev="0"/>
                </a:camera>
                <a:lightRig rig="brightRoom" dir="tl"/>
              </a:scene3d>
              <a:sp3d contourW="19050" prstMaterial="flat">
                <a:bevelT w="0" h="0" prst="coolSlant"/>
                <a:contourClr>
                  <a:scrgbClr r="0" g="0" b="0">
                    <a:shade val="25000"/>
                    <a:satMod val="140000"/>
                  </a:scrgbClr>
                </a:contourClr>
              </a:sp3d>
            </c:spPr>
            <c:extLst>
              <c:ext xmlns:c16="http://schemas.microsoft.com/office/drawing/2014/chart" uri="{C3380CC4-5D6E-409C-BE32-E72D297353CC}">
                <c16:uniqueId val="{00000001-92FB-7E42-AF01-33F1CCD400E0}"/>
              </c:ext>
            </c:extLst>
          </c:dPt>
          <c:dPt>
            <c:idx val="1"/>
            <c:invertIfNegative val="0"/>
            <c:bubble3D val="0"/>
            <c:spPr>
              <a:gradFill rotWithShape="1">
                <a:gsLst>
                  <a:gs pos="0">
                    <a:srgbClr val="4BABC5"/>
                  </a:gs>
                  <a:gs pos="50000">
                    <a:srgbClr val="4BABC5"/>
                  </a:gs>
                  <a:gs pos="100000">
                    <a:srgbClr val="4BABC5"/>
                  </a:gs>
                </a:gsLst>
                <a:lin ang="5400000" scaled="0"/>
              </a:gradFill>
              <a:ln>
                <a:noFill/>
              </a:ln>
              <a:effectLst/>
              <a:scene3d>
                <a:camera prst="orthographicFront">
                  <a:rot lat="0" lon="0" rev="0"/>
                </a:camera>
                <a:lightRig rig="brightRoom" dir="tl"/>
              </a:scene3d>
              <a:sp3d contourW="19050" prstMaterial="flat">
                <a:bevelT w="0" h="0" prst="coolSlant"/>
                <a:contourClr>
                  <a:scrgbClr r="0" g="0" b="0">
                    <a:shade val="25000"/>
                    <a:satMod val="140000"/>
                  </a:scrgbClr>
                </a:contourClr>
              </a:sp3d>
            </c:spPr>
            <c:extLst>
              <c:ext xmlns:c16="http://schemas.microsoft.com/office/drawing/2014/chart" uri="{C3380CC4-5D6E-409C-BE32-E72D297353CC}">
                <c16:uniqueId val="{00000003-92FB-7E42-AF01-33F1CCD400E0}"/>
              </c:ext>
            </c:extLst>
          </c:dPt>
          <c:dPt>
            <c:idx val="2"/>
            <c:invertIfNegative val="0"/>
            <c:bubble3D val="0"/>
            <c:spPr>
              <a:gradFill rotWithShape="1">
                <a:gsLst>
                  <a:gs pos="0">
                    <a:srgbClr val="5082BD"/>
                  </a:gs>
                  <a:gs pos="50000">
                    <a:srgbClr val="5082BD"/>
                  </a:gs>
                  <a:gs pos="100000">
                    <a:srgbClr val="5082BD"/>
                  </a:gs>
                </a:gsLst>
                <a:lin ang="5400000" scaled="0"/>
              </a:gradFill>
              <a:ln>
                <a:noFill/>
              </a:ln>
              <a:effectLst/>
              <a:scene3d>
                <a:camera prst="orthographicFront">
                  <a:rot lat="0" lon="0" rev="0"/>
                </a:camera>
                <a:lightRig rig="brightRoom" dir="tl"/>
              </a:scene3d>
              <a:sp3d contourW="19050" prstMaterial="flat">
                <a:bevelT w="0" h="0" prst="coolSlant"/>
                <a:contourClr>
                  <a:scrgbClr r="0" g="0" b="0">
                    <a:shade val="25000"/>
                    <a:satMod val="140000"/>
                  </a:scrgbClr>
                </a:contourClr>
              </a:sp3d>
            </c:spPr>
            <c:extLst>
              <c:ext xmlns:c16="http://schemas.microsoft.com/office/drawing/2014/chart" uri="{C3380CC4-5D6E-409C-BE32-E72D297353CC}">
                <c16:uniqueId val="{00000005-92FB-7E42-AF01-33F1CCD400E0}"/>
              </c:ext>
            </c:extLst>
          </c:dPt>
          <c:dPt>
            <c:idx val="3"/>
            <c:invertIfNegative val="0"/>
            <c:bubble3D val="0"/>
            <c:spPr>
              <a:gradFill rotWithShape="1">
                <a:gsLst>
                  <a:gs pos="0">
                    <a:srgbClr val="BF504D"/>
                  </a:gs>
                  <a:gs pos="50000">
                    <a:srgbClr val="BF504D"/>
                  </a:gs>
                  <a:gs pos="100000">
                    <a:srgbClr val="BF504D"/>
                  </a:gs>
                </a:gsLst>
                <a:lin ang="5400000" scaled="0"/>
              </a:gradFill>
              <a:ln>
                <a:noFill/>
              </a:ln>
              <a:effectLst/>
              <a:scene3d>
                <a:camera prst="orthographicFront">
                  <a:rot lat="0" lon="0" rev="0"/>
                </a:camera>
                <a:lightRig rig="brightRoom" dir="tl"/>
              </a:scene3d>
              <a:sp3d contourW="19050" prstMaterial="flat">
                <a:bevelT w="0" h="0" prst="coolSlant"/>
                <a:contourClr>
                  <a:scrgbClr r="0" g="0" b="0">
                    <a:shade val="25000"/>
                    <a:satMod val="140000"/>
                  </a:scrgbClr>
                </a:contourClr>
              </a:sp3d>
            </c:spPr>
            <c:extLst>
              <c:ext xmlns:c16="http://schemas.microsoft.com/office/drawing/2014/chart" uri="{C3380CC4-5D6E-409C-BE32-E72D297353CC}">
                <c16:uniqueId val="{00000007-92FB-7E42-AF01-33F1CCD400E0}"/>
              </c:ext>
            </c:extLst>
          </c:dPt>
          <c:dLbls>
            <c:dLbl>
              <c:idx val="0"/>
              <c:layout>
                <c:manualLayout>
                  <c:x val="-4.6566376133623062E-3"/>
                  <c:y val="3.4628005476015661E-2"/>
                </c:manualLayout>
              </c:layout>
              <c:tx>
                <c:rich>
                  <a:bodyPr rot="0" spcFirstLastPara="1" vertOverflow="ellipsis" vert="horz" wrap="square" lIns="38100" tIns="19050" rIns="38100" bIns="19050" anchor="ctr" anchorCtr="1">
                    <a:noAutofit/>
                  </a:bodyPr>
                  <a:lstStyle/>
                  <a:p>
                    <a:pPr>
                      <a:defRPr sz="1800" b="0" i="0" u="none" strike="noStrike" kern="1200" baseline="0">
                        <a:solidFill>
                          <a:schemeClr val="lt1">
                            <a:lumMod val="85000"/>
                          </a:schemeClr>
                        </a:solidFill>
                        <a:latin typeface="Helvetica" pitchFamily="2" charset="0"/>
                        <a:ea typeface="+mn-ea"/>
                        <a:cs typeface="+mn-cs"/>
                      </a:defRPr>
                    </a:pPr>
                    <a:r>
                      <a:rPr lang="en-US" baseline="0" dirty="0"/>
                      <a:t> </a:t>
                    </a:r>
                    <a:fld id="{78427BCE-F4F0-7743-BEE6-ED264A226E1E}" type="VALUE">
                      <a:rPr lang="en-US" baseline="0" smtClean="0"/>
                      <a:pPr>
                        <a:defRPr sz="1800">
                          <a:latin typeface="Helvetica" pitchFamily="2" charset="0"/>
                        </a:defRPr>
                      </a:pPr>
                      <a:t>[VALUE]</a:t>
                    </a:fld>
                    <a:r>
                      <a:rPr lang="en-US" baseline="0" dirty="0"/>
                      <a:t>%</a:t>
                    </a:r>
                  </a:p>
                </c:rich>
              </c:tx>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lt1">
                          <a:lumMod val="85000"/>
                        </a:schemeClr>
                      </a:solidFill>
                      <a:latin typeface="Helvetica" pitchFamily="2"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1648492051701084"/>
                      <c:h val="0.10663291924804504"/>
                    </c:manualLayout>
                  </c15:layout>
                  <c15:dlblFieldTable/>
                  <c15:showDataLabelsRange val="0"/>
                </c:ext>
                <c:ext xmlns:c16="http://schemas.microsoft.com/office/drawing/2014/chart" uri="{C3380CC4-5D6E-409C-BE32-E72D297353CC}">
                  <c16:uniqueId val="{00000001-92FB-7E42-AF01-33F1CCD400E0}"/>
                </c:ext>
              </c:extLst>
            </c:dLbl>
            <c:dLbl>
              <c:idx val="1"/>
              <c:layout>
                <c:manualLayout>
                  <c:x val="0.19277787078144876"/>
                  <c:y val="5.4991812678115981E-3"/>
                </c:manualLayout>
              </c:layout>
              <c:tx>
                <c:rich>
                  <a:bodyPr rot="0" spcFirstLastPara="1" vertOverflow="ellipsis" vert="horz" wrap="square" lIns="38100" tIns="19050" rIns="38100" bIns="19050" anchor="ctr" anchorCtr="1">
                    <a:noAutofit/>
                  </a:bodyPr>
                  <a:lstStyle/>
                  <a:p>
                    <a:pPr>
                      <a:defRPr sz="1800" b="0" i="0" u="none" strike="noStrike" kern="1200" baseline="0">
                        <a:solidFill>
                          <a:schemeClr val="lt1">
                            <a:lumMod val="85000"/>
                          </a:schemeClr>
                        </a:solidFill>
                        <a:latin typeface="Helvetica" pitchFamily="2" charset="0"/>
                        <a:ea typeface="+mn-ea"/>
                        <a:cs typeface="+mn-cs"/>
                      </a:defRPr>
                    </a:pPr>
                    <a:fld id="{036E620F-DC88-F64C-9A3C-BFCBD24B80DE}" type="VALUE">
                      <a:rPr lang="en-US" baseline="0" smtClean="0"/>
                      <a:pPr>
                        <a:defRPr sz="1800">
                          <a:latin typeface="Helvetica" pitchFamily="2" charset="0"/>
                        </a:defRPr>
                      </a:pPr>
                      <a:t>[VALUE]</a:t>
                    </a:fld>
                    <a:r>
                      <a:rPr lang="en-US" baseline="0" dirty="0"/>
                      <a:t>%</a:t>
                    </a:r>
                  </a:p>
                </c:rich>
              </c:tx>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lt1">
                          <a:lumMod val="85000"/>
                        </a:schemeClr>
                      </a:solidFill>
                      <a:latin typeface="Helvetica" pitchFamily="2"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449330626124563"/>
                      <c:h val="0.12319082596358"/>
                    </c:manualLayout>
                  </c15:layout>
                  <c15:dlblFieldTable/>
                  <c15:showDataLabelsRange val="0"/>
                </c:ext>
                <c:ext xmlns:c16="http://schemas.microsoft.com/office/drawing/2014/chart" uri="{C3380CC4-5D6E-409C-BE32-E72D297353CC}">
                  <c16:uniqueId val="{00000003-92FB-7E42-AF01-33F1CCD400E0}"/>
                </c:ext>
              </c:extLst>
            </c:dLbl>
            <c:dLbl>
              <c:idx val="2"/>
              <c:layout>
                <c:manualLayout>
                  <c:x val="-6.7395085751176316E-5"/>
                  <c:y val="5.0018727280993651E-2"/>
                </c:manualLayout>
              </c:layout>
              <c:tx>
                <c:rich>
                  <a:bodyPr rot="0" spcFirstLastPara="1" vertOverflow="ellipsis" vert="horz" wrap="square" lIns="38100" tIns="19050" rIns="38100" bIns="19050" anchor="ctr" anchorCtr="1">
                    <a:noAutofit/>
                  </a:bodyPr>
                  <a:lstStyle/>
                  <a:p>
                    <a:pPr>
                      <a:defRPr sz="1800" b="0" i="0" u="none" strike="noStrike" kern="1200" baseline="0">
                        <a:solidFill>
                          <a:schemeClr val="lt1">
                            <a:lumMod val="85000"/>
                          </a:schemeClr>
                        </a:solidFill>
                        <a:latin typeface="Helvetica" pitchFamily="2" charset="0"/>
                        <a:ea typeface="+mn-ea"/>
                        <a:cs typeface="+mn-cs"/>
                      </a:defRPr>
                    </a:pPr>
                    <a:fld id="{724C6265-B434-234C-A93A-001AC10DCDFF}" type="VALUE">
                      <a:rPr lang="en-US" baseline="0" smtClean="0"/>
                      <a:pPr>
                        <a:defRPr sz="1800">
                          <a:latin typeface="Helvetica" pitchFamily="2" charset="0"/>
                        </a:defRPr>
                      </a:pPr>
                      <a:t>[VALUE]</a:t>
                    </a:fld>
                    <a:r>
                      <a:rPr lang="en-US" baseline="0" dirty="0"/>
                      <a:t>%</a:t>
                    </a:r>
                  </a:p>
                </c:rich>
              </c:tx>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lt1">
                          <a:lumMod val="85000"/>
                        </a:schemeClr>
                      </a:solidFill>
                      <a:latin typeface="Helvetica" pitchFamily="2"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4163522012578617"/>
                      <c:h val="0.17286454611018484"/>
                    </c:manualLayout>
                  </c15:layout>
                  <c15:dlblFieldTable/>
                  <c15:showDataLabelsRange val="0"/>
                </c:ext>
                <c:ext xmlns:c16="http://schemas.microsoft.com/office/drawing/2014/chart" uri="{C3380CC4-5D6E-409C-BE32-E72D297353CC}">
                  <c16:uniqueId val="{00000005-92FB-7E42-AF01-33F1CCD400E0}"/>
                </c:ext>
              </c:extLst>
            </c:dLbl>
            <c:dLbl>
              <c:idx val="3"/>
              <c:layout>
                <c:manualLayout>
                  <c:x val="-0.19307812523362897"/>
                  <c:y val="6.4022331290291556E-2"/>
                </c:manualLayout>
              </c:layout>
              <c:tx>
                <c:rich>
                  <a:bodyPr rot="0" spcFirstLastPara="1" vertOverflow="ellipsis" vert="horz" wrap="square" lIns="38100" tIns="19050" rIns="38100" bIns="19050" anchor="ctr" anchorCtr="1">
                    <a:noAutofit/>
                  </a:bodyPr>
                  <a:lstStyle/>
                  <a:p>
                    <a:pPr>
                      <a:defRPr sz="1800" b="0" i="0" u="none" strike="noStrike" kern="1200" baseline="0">
                        <a:solidFill>
                          <a:schemeClr val="lt1">
                            <a:lumMod val="85000"/>
                          </a:schemeClr>
                        </a:solidFill>
                        <a:latin typeface="Helvetica" pitchFamily="2" charset="0"/>
                        <a:ea typeface="+mn-ea"/>
                        <a:cs typeface="+mn-cs"/>
                      </a:defRPr>
                    </a:pPr>
                    <a:fld id="{FBCAFF0F-5C15-B84E-A34E-6D0D4CD3770A}" type="VALUE">
                      <a:rPr lang="en-US" baseline="0" smtClean="0"/>
                      <a:pPr>
                        <a:defRPr sz="1800">
                          <a:latin typeface="Helvetica" pitchFamily="2" charset="0"/>
                        </a:defRPr>
                      </a:pPr>
                      <a:t>[VALUE]</a:t>
                    </a:fld>
                    <a:r>
                      <a:rPr lang="en-US" baseline="0" dirty="0"/>
                      <a:t>%</a:t>
                    </a:r>
                  </a:p>
                </c:rich>
              </c:tx>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lt1">
                          <a:lumMod val="85000"/>
                        </a:schemeClr>
                      </a:solidFill>
                      <a:latin typeface="Helvetica" pitchFamily="2"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0872758664464675"/>
                      <c:h val="0.12735994411404084"/>
                    </c:manualLayout>
                  </c15:layout>
                  <c15:dlblFieldTable/>
                  <c15:showDataLabelsRange val="0"/>
                </c:ext>
                <c:ext xmlns:c16="http://schemas.microsoft.com/office/drawing/2014/chart" uri="{C3380CC4-5D6E-409C-BE32-E72D297353CC}">
                  <c16:uniqueId val="{00000007-92FB-7E42-AF01-33F1CCD400E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lt1">
                        <a:lumMod val="85000"/>
                      </a:schemeClr>
                    </a:solidFill>
                    <a:latin typeface="Helvetica" pitchFamily="2" charset="0"/>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cat>
            <c:strRef>
              <c:f>Sheet1!$U$50:$U$53</c:f>
              <c:strCache>
                <c:ptCount val="4"/>
                <c:pt idx="0">
                  <c:v>initial</c:v>
                </c:pt>
                <c:pt idx="1">
                  <c:v>prepromotional</c:v>
                </c:pt>
                <c:pt idx="2">
                  <c:v>promotional</c:v>
                </c:pt>
                <c:pt idx="3">
                  <c:v>postpromotional</c:v>
                </c:pt>
              </c:strCache>
            </c:strRef>
          </c:cat>
          <c:val>
            <c:numRef>
              <c:f>Sheet1!$V$50:$V$53</c:f>
              <c:numCache>
                <c:formatCode>General</c:formatCode>
                <c:ptCount val="4"/>
                <c:pt idx="0">
                  <c:v>20.5</c:v>
                </c:pt>
                <c:pt idx="1">
                  <c:v>14.1</c:v>
                </c:pt>
                <c:pt idx="2">
                  <c:v>49.2</c:v>
                </c:pt>
                <c:pt idx="3">
                  <c:v>16</c:v>
                </c:pt>
              </c:numCache>
            </c:numRef>
          </c:val>
          <c:extLst>
            <c:ext xmlns:c16="http://schemas.microsoft.com/office/drawing/2014/chart" uri="{C3380CC4-5D6E-409C-BE32-E72D297353CC}">
              <c16:uniqueId val="{00000008-92FB-7E42-AF01-33F1CCD400E0}"/>
            </c:ext>
          </c:extLst>
        </c:ser>
        <c:dLbls>
          <c:showLegendKey val="0"/>
          <c:showVal val="0"/>
          <c:showCatName val="0"/>
          <c:showSerName val="0"/>
          <c:showPercent val="0"/>
          <c:showBubbleSize val="0"/>
        </c:dLbls>
        <c:gapWidth val="100"/>
        <c:axId val="1625693344"/>
        <c:axId val="1611459312"/>
      </c:barChart>
      <c:catAx>
        <c:axId val="1625693344"/>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Helvetica" pitchFamily="2" charset="0"/>
                <a:ea typeface="+mn-ea"/>
                <a:cs typeface="+mn-cs"/>
              </a:defRPr>
            </a:pPr>
            <a:endParaRPr lang="en-US"/>
          </a:p>
        </c:txPr>
        <c:crossAx val="1611459312"/>
        <c:crosses val="autoZero"/>
        <c:auto val="1"/>
        <c:lblAlgn val="ctr"/>
        <c:lblOffset val="100"/>
        <c:noMultiLvlLbl val="0"/>
      </c:catAx>
      <c:valAx>
        <c:axId val="161145931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Helvetica" pitchFamily="2" charset="0"/>
                <a:ea typeface="+mn-ea"/>
                <a:cs typeface="+mn-cs"/>
              </a:defRPr>
            </a:pPr>
            <a:endParaRPr lang="en-US"/>
          </a:p>
        </c:txPr>
        <c:crossAx val="1625693344"/>
        <c:crosses val="autoZero"/>
        <c:crossBetween val="between"/>
      </c:valAx>
      <c:spPr>
        <a:noFill/>
        <a:ln>
          <a:noFill/>
        </a:ln>
        <a:effectLst/>
      </c:spPr>
    </c:plotArea>
    <c:plotVisOnly val="1"/>
    <c:dispBlanksAs val="gap"/>
    <c:showDLblsOverMax val="0"/>
  </c:chart>
  <c:spPr>
    <a:solidFill>
      <a:schemeClr val="bg2">
        <a:lumMod val="2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bg1">
                    <a:lumMod val="95000"/>
                  </a:schemeClr>
                </a:solidFill>
                <a:latin typeface="Helvetica" pitchFamily="2" charset="0"/>
                <a:ea typeface="+mn-ea"/>
                <a:cs typeface="+mn-cs"/>
              </a:defRPr>
            </a:pPr>
            <a:r>
              <a:rPr lang="en-US" sz="2800">
                <a:solidFill>
                  <a:schemeClr val="bg1">
                    <a:lumMod val="95000"/>
                  </a:schemeClr>
                </a:solidFill>
                <a:latin typeface="Helvetica" pitchFamily="2" charset="0"/>
              </a:rPr>
              <a:t>Average</a:t>
            </a:r>
            <a:r>
              <a:rPr lang="en-US" sz="2800" baseline="0">
                <a:solidFill>
                  <a:schemeClr val="bg1">
                    <a:lumMod val="95000"/>
                  </a:schemeClr>
                </a:solidFill>
                <a:latin typeface="Helvetica" pitchFamily="2" charset="0"/>
              </a:rPr>
              <a:t>  sales &amp; Visits</a:t>
            </a:r>
            <a:endParaRPr lang="en-US" sz="2800">
              <a:solidFill>
                <a:schemeClr val="bg1">
                  <a:lumMod val="95000"/>
                </a:schemeClr>
              </a:solidFill>
              <a:latin typeface="Helvetica" pitchFamily="2" charset="0"/>
            </a:endParaRP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bg1">
                  <a:lumMod val="95000"/>
                </a:schemeClr>
              </a:solidFill>
              <a:latin typeface="Helvetica" pitchFamily="2" charset="0"/>
              <a:ea typeface="+mn-ea"/>
              <a:cs typeface="+mn-cs"/>
            </a:defRPr>
          </a:pPr>
          <a:endParaRPr lang="en-US"/>
        </a:p>
      </c:txPr>
    </c:title>
    <c:autoTitleDeleted val="0"/>
    <c:plotArea>
      <c:layout/>
      <c:barChart>
        <c:barDir val="col"/>
        <c:grouping val="clustered"/>
        <c:varyColors val="0"/>
        <c:ser>
          <c:idx val="1"/>
          <c:order val="1"/>
          <c:tx>
            <c:v>Lbs.Sold</c:v>
          </c:tx>
          <c:spPr>
            <a:solidFill>
              <a:srgbClr val="00C1C1"/>
            </a:solidFill>
            <a:ln>
              <a:noFill/>
            </a:ln>
            <a:effectLst/>
          </c:spPr>
          <c:invertIfNegative val="0"/>
          <c:dLbls>
            <c:dLbl>
              <c:idx val="0"/>
              <c:tx>
                <c:rich>
                  <a:bodyPr/>
                  <a:lstStyle/>
                  <a:p>
                    <a:fld id="{7ECBF6DA-2FE0-6845-8779-544895C1F4CD}" type="VALUE">
                      <a:rPr lang="en-US" smtClean="0"/>
                      <a:pPr/>
                      <a:t>[VALUE]</a:t>
                    </a:fld>
                    <a:r>
                      <a:rPr lang="en-US" altLang="zh-CN"/>
                      <a:t> Lbs</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7FED-5E46-8B1B-A41479BDDED8}"/>
                </c:ext>
              </c:extLst>
            </c:dLbl>
            <c:dLbl>
              <c:idx val="1"/>
              <c:tx>
                <c:rich>
                  <a:bodyPr/>
                  <a:lstStyle/>
                  <a:p>
                    <a:fld id="{338667C9-1B1E-944E-B93A-FBCA4223838A}" type="VALUE">
                      <a:rPr lang="en-US" smtClean="0"/>
                      <a:pPr/>
                      <a:t>[VALUE]</a:t>
                    </a:fld>
                    <a:r>
                      <a:rPr lang="en-US" altLang="zh-CN"/>
                      <a:t> Lbs</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7FED-5E46-8B1B-A41479BDDED8}"/>
                </c:ext>
              </c:extLst>
            </c:dLbl>
            <c:dLbl>
              <c:idx val="2"/>
              <c:layout>
                <c:manualLayout>
                  <c:x val="-8.3167999270543199E-17"/>
                  <c:y val="-9.2592592592592813E-3"/>
                </c:manualLayout>
              </c:layout>
              <c:tx>
                <c:rich>
                  <a:bodyPr/>
                  <a:lstStyle/>
                  <a:p>
                    <a:fld id="{73BF9092-E20A-1C4E-BD1D-308AC6A16BD1}" type="VALUE">
                      <a:rPr lang="en-US" smtClean="0"/>
                      <a:pPr/>
                      <a:t>[VALUE]</a:t>
                    </a:fld>
                    <a:r>
                      <a:rPr lang="en-US" altLang="zh-CN" baseline="0"/>
                      <a:t> </a:t>
                    </a:r>
                    <a:r>
                      <a:rPr lang="en-US" altLang="zh-CN" baseline="0" err="1"/>
                      <a:t>Lbs</a:t>
                    </a:r>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0-7FED-5E46-8B1B-A41479BDDED8}"/>
                </c:ext>
              </c:extLst>
            </c:dLbl>
            <c:dLbl>
              <c:idx val="3"/>
              <c:tx>
                <c:rich>
                  <a:bodyPr/>
                  <a:lstStyle/>
                  <a:p>
                    <a:fld id="{8D80753B-FFBE-244F-9DF5-225E0765F2EF}" type="VALUE">
                      <a:rPr lang="en-US" smtClean="0"/>
                      <a:pPr/>
                      <a:t>[VALUE]</a:t>
                    </a:fld>
                    <a:r>
                      <a:rPr lang="en-US" altLang="zh-CN"/>
                      <a:t> Lbs</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7FED-5E46-8B1B-A41479BDDED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95000"/>
                      </a:schemeClr>
                    </a:solidFill>
                    <a:latin typeface="Helvetica"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'Weekly Visits'!$A$106:$A$109</c:f>
              <c:strCache>
                <c:ptCount val="4"/>
                <c:pt idx="0">
                  <c:v>Initial Period</c:v>
                </c:pt>
                <c:pt idx="1">
                  <c:v>Pre-Promotion</c:v>
                </c:pt>
                <c:pt idx="2">
                  <c:v>Promotion</c:v>
                </c:pt>
                <c:pt idx="3">
                  <c:v>Post-Promotion</c:v>
                </c:pt>
              </c:strCache>
            </c:strRef>
          </c:cat>
          <c:val>
            <c:numRef>
              <c:f>'Weekly Visits'!$F$106:$F$109</c:f>
              <c:numCache>
                <c:formatCode>#,##0</c:formatCode>
                <c:ptCount val="4"/>
                <c:pt idx="0">
                  <c:v>18736.728500000001</c:v>
                </c:pt>
                <c:pt idx="1">
                  <c:v>18440.774285714284</c:v>
                </c:pt>
                <c:pt idx="2">
                  <c:v>17112.922999999999</c:v>
                </c:pt>
                <c:pt idx="3">
                  <c:v>14577.793857142857</c:v>
                </c:pt>
              </c:numCache>
            </c:numRef>
          </c:val>
          <c:extLst>
            <c:ext xmlns:c16="http://schemas.microsoft.com/office/drawing/2014/chart" uri="{C3380CC4-5D6E-409C-BE32-E72D297353CC}">
              <c16:uniqueId val="{00000001-7FED-5E46-8B1B-A41479BDDED8}"/>
            </c:ext>
          </c:extLst>
        </c:ser>
        <c:dLbls>
          <c:dLblPos val="outEnd"/>
          <c:showLegendKey val="0"/>
          <c:showVal val="1"/>
          <c:showCatName val="0"/>
          <c:showSerName val="0"/>
          <c:showPercent val="0"/>
          <c:showBubbleSize val="0"/>
        </c:dLbls>
        <c:gapWidth val="219"/>
        <c:overlap val="-27"/>
        <c:axId val="1072273583"/>
        <c:axId val="1072025983"/>
      </c:barChart>
      <c:barChart>
        <c:barDir val="col"/>
        <c:grouping val="clustered"/>
        <c:varyColors val="0"/>
        <c:ser>
          <c:idx val="0"/>
          <c:order val="0"/>
          <c:tx>
            <c:v>Visits</c:v>
          </c:tx>
          <c:spPr>
            <a:solidFill>
              <a:srgbClr val="F34641">
                <a:alpha val="0"/>
              </a:srgbClr>
            </a:solidFill>
            <a:ln>
              <a:noFill/>
            </a:ln>
            <a:effectLst/>
          </c:spPr>
          <c:invertIfNegative val="0"/>
          <c:dLbls>
            <c:dLbl>
              <c:idx val="0"/>
              <c:layout>
                <c:manualLayout>
                  <c:x val="-6.6905006192154351E-2"/>
                  <c:y val="-2.202537739703823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FED-5E46-8B1B-A41479BDDED8}"/>
                </c:ext>
              </c:extLst>
            </c:dLbl>
            <c:dLbl>
              <c:idx val="1"/>
              <c:layout>
                <c:manualLayout>
                  <c:x val="-6.7984119195253601E-2"/>
                  <c:y val="-4.405075479407405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FED-5E46-8B1B-A41479BDDED8}"/>
                </c:ext>
              </c:extLst>
            </c:dLbl>
            <c:dLbl>
              <c:idx val="2"/>
              <c:layout>
                <c:manualLayout>
                  <c:x val="-6.7984119195253684E-2"/>
                  <c:y val="3.1060984974877194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FED-5E46-8B1B-A41479BDDED8}"/>
                </c:ext>
              </c:extLst>
            </c:dLbl>
            <c:dLbl>
              <c:idx val="3"/>
              <c:layout>
                <c:manualLayout>
                  <c:x val="-6.7984119195253767E-2"/>
                  <c:y val="-6.60761321911122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FED-5E46-8B1B-A41479BDDED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95000"/>
                      </a:schemeClr>
                    </a:solidFill>
                    <a:latin typeface="Helvetica"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'Weekly Visits'!$A$106:$A$109</c:f>
              <c:strCache>
                <c:ptCount val="4"/>
                <c:pt idx="0">
                  <c:v>Initial Period</c:v>
                </c:pt>
                <c:pt idx="1">
                  <c:v>Pre-Promotion</c:v>
                </c:pt>
                <c:pt idx="2">
                  <c:v>Promotion</c:v>
                </c:pt>
                <c:pt idx="3">
                  <c:v>Post-Promotion</c:v>
                </c:pt>
              </c:strCache>
            </c:strRef>
          </c:cat>
          <c:val>
            <c:numRef>
              <c:f>'Weekly Visits'!$B$106:$B$109</c:f>
              <c:numCache>
                <c:formatCode>0_);[Red]\(0\)</c:formatCode>
                <c:ptCount val="4"/>
                <c:pt idx="0">
                  <c:v>1055.2142857142858</c:v>
                </c:pt>
                <c:pt idx="1">
                  <c:v>562.95238095238096</c:v>
                </c:pt>
                <c:pt idx="2">
                  <c:v>1814.3529411764705</c:v>
                </c:pt>
                <c:pt idx="3">
                  <c:v>856.57142857142856</c:v>
                </c:pt>
              </c:numCache>
            </c:numRef>
          </c:val>
          <c:extLst>
            <c:ext xmlns:c16="http://schemas.microsoft.com/office/drawing/2014/chart" uri="{C3380CC4-5D6E-409C-BE32-E72D297353CC}">
              <c16:uniqueId val="{00000003-7FED-5E46-8B1B-A41479BDDED8}"/>
            </c:ext>
          </c:extLst>
        </c:ser>
        <c:dLbls>
          <c:dLblPos val="outEnd"/>
          <c:showLegendKey val="0"/>
          <c:showVal val="1"/>
          <c:showCatName val="0"/>
          <c:showSerName val="0"/>
          <c:showPercent val="0"/>
          <c:showBubbleSize val="0"/>
        </c:dLbls>
        <c:gapWidth val="215"/>
        <c:overlap val="100"/>
        <c:axId val="1054560671"/>
        <c:axId val="1070091327"/>
      </c:barChart>
      <c:catAx>
        <c:axId val="10722735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lumMod val="95000"/>
                  </a:schemeClr>
                </a:solidFill>
                <a:latin typeface="Helvetica" pitchFamily="2" charset="0"/>
                <a:ea typeface="+mn-ea"/>
                <a:cs typeface="+mn-cs"/>
              </a:defRPr>
            </a:pPr>
            <a:endParaRPr lang="en-US"/>
          </a:p>
        </c:txPr>
        <c:crossAx val="1072025983"/>
        <c:crosses val="autoZero"/>
        <c:auto val="1"/>
        <c:lblAlgn val="ctr"/>
        <c:lblOffset val="100"/>
        <c:noMultiLvlLbl val="0"/>
      </c:catAx>
      <c:valAx>
        <c:axId val="107202598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lumMod val="95000"/>
                  </a:schemeClr>
                </a:solidFill>
                <a:latin typeface="Helvetica" pitchFamily="2" charset="0"/>
                <a:ea typeface="+mn-ea"/>
                <a:cs typeface="+mn-cs"/>
              </a:defRPr>
            </a:pPr>
            <a:endParaRPr lang="en-US"/>
          </a:p>
        </c:txPr>
        <c:crossAx val="1072273583"/>
        <c:crossesAt val="1"/>
        <c:crossBetween val="between"/>
      </c:valAx>
      <c:valAx>
        <c:axId val="1070091327"/>
        <c:scaling>
          <c:orientation val="minMax"/>
        </c:scaling>
        <c:delete val="0"/>
        <c:axPos val="r"/>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lumMod val="95000"/>
                  </a:schemeClr>
                </a:solidFill>
                <a:latin typeface="Helvetica" pitchFamily="2" charset="0"/>
                <a:ea typeface="+mn-ea"/>
                <a:cs typeface="+mn-cs"/>
              </a:defRPr>
            </a:pPr>
            <a:endParaRPr lang="en-US"/>
          </a:p>
        </c:txPr>
        <c:crossAx val="1054560671"/>
        <c:crosses val="max"/>
        <c:crossBetween val="between"/>
      </c:valAx>
      <c:catAx>
        <c:axId val="1054560671"/>
        <c:scaling>
          <c:orientation val="minMax"/>
        </c:scaling>
        <c:delete val="1"/>
        <c:axPos val="b"/>
        <c:numFmt formatCode="General" sourceLinked="1"/>
        <c:majorTickMark val="none"/>
        <c:minorTickMark val="none"/>
        <c:tickLblPos val="nextTo"/>
        <c:crossAx val="1070091327"/>
        <c:crosses val="autoZero"/>
        <c:auto val="1"/>
        <c:lblAlgn val="ctr"/>
        <c:lblOffset val="100"/>
        <c:noMultiLvlLbl val="0"/>
      </c:catAx>
      <c:spPr>
        <a:noFill/>
        <a:ln>
          <a:noFill/>
        </a:ln>
        <a:effectLst/>
      </c:spPr>
    </c:plotArea>
    <c:legend>
      <c:legendPos val="b"/>
      <c:layout>
        <c:manualLayout>
          <c:xMode val="edge"/>
          <c:yMode val="edge"/>
          <c:x val="0.46592471274989006"/>
          <c:y val="0.93868134932664782"/>
          <c:w val="0.28613131615674331"/>
          <c:h val="4.8103424235129748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lumMod val="95000"/>
                </a:schemeClr>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Helvetica" pitchFamily="2" charset="0"/>
                <a:ea typeface="+mn-ea"/>
                <a:cs typeface="+mn-cs"/>
              </a:defRPr>
            </a:pPr>
            <a:r>
              <a:rPr lang="en-US" sz="3200">
                <a:latin typeface="Helvetica" pitchFamily="2" charset="0"/>
              </a:rPr>
              <a:t>Visits</a:t>
            </a:r>
          </a:p>
        </c:rich>
      </c:tx>
      <c:overlay val="0"/>
      <c:spPr>
        <a:noFill/>
        <a:ln>
          <a:noFill/>
        </a:ln>
        <a:effectLst/>
      </c:spPr>
      <c:txPr>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Helvetica" pitchFamily="2" charset="0"/>
              <a:ea typeface="+mn-ea"/>
              <a:cs typeface="+mn-cs"/>
            </a:defRPr>
          </a:pPr>
          <a:endParaRPr lang="en-US"/>
        </a:p>
      </c:txPr>
    </c:title>
    <c:autoTitleDeleted val="0"/>
    <c:plotArea>
      <c:layout/>
      <c:lineChart>
        <c:grouping val="standard"/>
        <c:varyColors val="0"/>
        <c:ser>
          <c:idx val="0"/>
          <c:order val="0"/>
          <c:spPr>
            <a:ln w="34925" cap="rnd">
              <a:solidFill>
                <a:srgbClr val="00C0C1"/>
              </a:solidFill>
              <a:round/>
            </a:ln>
            <a:effectLst>
              <a:outerShdw blurRad="40000" dist="23000" dir="5400000" rotWithShape="0">
                <a:srgbClr val="000000">
                  <a:alpha val="35000"/>
                </a:srgbClr>
              </a:outerShdw>
            </a:effectLst>
          </c:spPr>
          <c:marker>
            <c:symbol val="none"/>
          </c:marker>
          <c:cat>
            <c:strRef>
              <c:f>Model!$A$6:$A$13</c:f>
              <c:strCache>
                <c:ptCount val="8"/>
                <c:pt idx="0">
                  <c:v>Jul 5 - Jul 11</c:v>
                </c:pt>
                <c:pt idx="1">
                  <c:v>Jul 12 - Jul 18</c:v>
                </c:pt>
                <c:pt idx="2">
                  <c:v>Jul 19 - Jul 25</c:v>
                </c:pt>
                <c:pt idx="3">
                  <c:v>Jul 26 - Aug 1</c:v>
                </c:pt>
                <c:pt idx="4">
                  <c:v>Aug 2 - Aug 8</c:v>
                </c:pt>
                <c:pt idx="5">
                  <c:v>Aug 9 - Aug 15</c:v>
                </c:pt>
                <c:pt idx="6">
                  <c:v>Aug 16 - Aug 22</c:v>
                </c:pt>
                <c:pt idx="7">
                  <c:v>Aug 23 - Aug 29</c:v>
                </c:pt>
              </c:strCache>
            </c:strRef>
          </c:cat>
          <c:val>
            <c:numRef>
              <c:f>Model!$B$6:$B$13</c:f>
              <c:numCache>
                <c:formatCode>General</c:formatCode>
                <c:ptCount val="8"/>
                <c:pt idx="0">
                  <c:v>806</c:v>
                </c:pt>
                <c:pt idx="1">
                  <c:v>900</c:v>
                </c:pt>
                <c:pt idx="2">
                  <c:v>860</c:v>
                </c:pt>
                <c:pt idx="3">
                  <c:v>924</c:v>
                </c:pt>
                <c:pt idx="4">
                  <c:v>792</c:v>
                </c:pt>
                <c:pt idx="5">
                  <c:v>781</c:v>
                </c:pt>
                <c:pt idx="6">
                  <c:v>776</c:v>
                </c:pt>
                <c:pt idx="7">
                  <c:v>772</c:v>
                </c:pt>
              </c:numCache>
            </c:numRef>
          </c:val>
          <c:smooth val="0"/>
          <c:extLst>
            <c:ext xmlns:c16="http://schemas.microsoft.com/office/drawing/2014/chart" uri="{C3380CC4-5D6E-409C-BE32-E72D297353CC}">
              <c16:uniqueId val="{00000000-FDD8-8946-A44E-01FC4D0344ED}"/>
            </c:ext>
          </c:extLst>
        </c:ser>
        <c:dLbls>
          <c:showLegendKey val="0"/>
          <c:showVal val="0"/>
          <c:showCatName val="0"/>
          <c:showSerName val="0"/>
          <c:showPercent val="0"/>
          <c:showBubbleSize val="0"/>
        </c:dLbls>
        <c:smooth val="0"/>
        <c:axId val="1009015567"/>
        <c:axId val="868298991"/>
      </c:lineChart>
      <c:catAx>
        <c:axId val="100901556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Helvetica" pitchFamily="2" charset="0"/>
                <a:ea typeface="+mn-ea"/>
                <a:cs typeface="+mn-cs"/>
              </a:defRPr>
            </a:pPr>
            <a:endParaRPr lang="en-US"/>
          </a:p>
        </c:txPr>
        <c:crossAx val="868298991"/>
        <c:crosses val="autoZero"/>
        <c:auto val="1"/>
        <c:lblAlgn val="ctr"/>
        <c:lblOffset val="100"/>
        <c:noMultiLvlLbl val="0"/>
      </c:catAx>
      <c:valAx>
        <c:axId val="86829899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lt1">
                    <a:lumMod val="85000"/>
                  </a:schemeClr>
                </a:solidFill>
                <a:latin typeface="Helvetica" pitchFamily="2" charset="0"/>
                <a:ea typeface="+mn-ea"/>
                <a:cs typeface="+mn-cs"/>
              </a:defRPr>
            </a:pPr>
            <a:endParaRPr lang="en-US"/>
          </a:p>
        </c:txPr>
        <c:crossAx val="10090155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39372F"/>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9.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7T09:58:07.863" idx="1">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1-14T10:53:56.470" idx="6">
    <p:pos x="3721" y="920"/>
    <p:text>Can use choose one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1-14T10:02:53.060" idx="1">
    <p:pos x="10" y="10"/>
    <p:text> 
</p:text>
    <p:extLst mod="1">
      <p:ext uri="{C676402C-5697-4E1C-873F-D02D1690AC5C}">
        <p15:threadingInfo xmlns:p15="http://schemas.microsoft.com/office/powerpoint/2012/main" timeZoneBias="480"/>
      </p:ext>
    </p:extLst>
  </p:cm>
  <p:cm authorId="1" dt="2019-01-14T10:46:15.243" idx="5">
    <p:pos x="10" y="106"/>
    <p:text>Website is generating a constant interest which doesn't increase with promotion 
</p:text>
    <p:extLst>
      <p:ext uri="{C676402C-5697-4E1C-873F-D02D1690AC5C}">
        <p15:threadingInfo xmlns:p15="http://schemas.microsoft.com/office/powerpoint/2012/main" timeZoneBias="480">
          <p15:parentCm authorId="1" idx="1"/>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1-14T10:12:33.668" idx="3">
    <p:pos x="10" y="10"/>
    <p:text>interest doesnot
 yield actual sales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1-14T10:41:04.525" idx="4">
    <p:pos x="6720" y="1164"/>
    <p:text>Yes traditional promotions drive web traffic, and idoesnot turn drive incremental sales
</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9-01-14T15:06:44.915" idx="1">
    <p:pos x="7381" y="784"/>
    <p:text>Categorizing website visits into Interested, new and bounce over the four different phases of time, can be the best way to model.
</p:text>
    <p:extLst>
      <p:ext uri="{C676402C-5697-4E1C-873F-D02D1690AC5C}">
        <p15:threadingInfo xmlns:p15="http://schemas.microsoft.com/office/powerpoint/2012/main" timeZoneBias="480"/>
      </p:ext>
    </p:extLst>
  </p:cm>
</p:cmLst>
</file>

<file path=ppt/drawings/drawing1.xml><?xml version="1.0" encoding="utf-8"?>
<c:userShapes xmlns:c="http://schemas.openxmlformats.org/drawingml/2006/chart">
  <cdr:relSizeAnchor xmlns:cdr="http://schemas.openxmlformats.org/drawingml/2006/chartDrawing">
    <cdr:from>
      <cdr:x>0.07351</cdr:x>
      <cdr:y>0.25661</cdr:y>
    </cdr:from>
    <cdr:to>
      <cdr:x>0.19586</cdr:x>
      <cdr:y>0.34322</cdr:y>
    </cdr:to>
    <cdr:sp macro="" textlink="">
      <cdr:nvSpPr>
        <cdr:cNvPr id="2" name="TextBox 5">
          <a:extLst xmlns:a="http://schemas.openxmlformats.org/drawingml/2006/main">
            <a:ext uri="{FF2B5EF4-FFF2-40B4-BE49-F238E27FC236}">
              <a16:creationId xmlns:a16="http://schemas.microsoft.com/office/drawing/2014/main" id="{4C95D92D-C43E-1B45-B6F8-3839859F668A}"/>
            </a:ext>
          </a:extLst>
        </cdr:cNvPr>
        <cdr:cNvSpPr txBox="1"/>
      </cdr:nvSpPr>
      <cdr:spPr>
        <a:xfrm xmlns:a="http://schemas.openxmlformats.org/drawingml/2006/main">
          <a:off x="897257" y="1367853"/>
          <a:ext cx="149352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2400" dirty="0">
              <a:solidFill>
                <a:schemeClr val="bg1">
                  <a:lumMod val="75000"/>
                </a:schemeClr>
              </a:solidFill>
              <a:latin typeface="Helvetica" pitchFamily="2" charset="0"/>
            </a:rPr>
            <a:t>Initial</a:t>
          </a:r>
        </a:p>
      </cdr:txBody>
    </cdr:sp>
  </cdr:relSizeAnchor>
  <cdr:relSizeAnchor xmlns:cdr="http://schemas.openxmlformats.org/drawingml/2006/chartDrawing">
    <cdr:from>
      <cdr:x>0.25481</cdr:x>
      <cdr:y>0.03992</cdr:y>
    </cdr:from>
    <cdr:to>
      <cdr:x>0.25481</cdr:x>
      <cdr:y>0.78178</cdr:y>
    </cdr:to>
    <cdr:cxnSp macro="">
      <cdr:nvCxnSpPr>
        <cdr:cNvPr id="3" name="Straight Connector 2">
          <a:extLst xmlns:a="http://schemas.openxmlformats.org/drawingml/2006/main">
            <a:ext uri="{FF2B5EF4-FFF2-40B4-BE49-F238E27FC236}">
              <a16:creationId xmlns:a16="http://schemas.microsoft.com/office/drawing/2014/main" id="{E1DBA40D-D6EF-0D46-9034-39C252D63DC9}"/>
            </a:ext>
          </a:extLst>
        </cdr:cNvPr>
        <cdr:cNvCxnSpPr>
          <a:cxnSpLocks xmlns:a="http://schemas.openxmlformats.org/drawingml/2006/main"/>
        </cdr:cNvCxnSpPr>
      </cdr:nvCxnSpPr>
      <cdr:spPr>
        <a:xfrm xmlns:a="http://schemas.openxmlformats.org/drawingml/2006/main">
          <a:off x="3110230" y="212799"/>
          <a:ext cx="0" cy="3954389"/>
        </a:xfrm>
        <a:prstGeom xmlns:a="http://schemas.openxmlformats.org/drawingml/2006/main" prst="line">
          <a:avLst/>
        </a:prstGeom>
        <a:ln xmlns:a="http://schemas.openxmlformats.org/drawingml/2006/main" w="25400">
          <a:solidFill>
            <a:schemeClr val="bg1">
              <a:lumMod val="9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0.22536</cdr:x>
      <cdr:y>0.25661</cdr:y>
    </cdr:from>
    <cdr:to>
      <cdr:x>0.47757</cdr:x>
      <cdr:y>0.34322</cdr:y>
    </cdr:to>
    <cdr:sp macro="" textlink="">
      <cdr:nvSpPr>
        <cdr:cNvPr id="4" name="TextBox 20">
          <a:extLst xmlns:a="http://schemas.openxmlformats.org/drawingml/2006/main">
            <a:ext uri="{FF2B5EF4-FFF2-40B4-BE49-F238E27FC236}">
              <a16:creationId xmlns:a16="http://schemas.microsoft.com/office/drawing/2014/main" id="{AA1E7AB9-C6CA-C34F-A6F7-89F90515C0D7}"/>
            </a:ext>
          </a:extLst>
        </cdr:cNvPr>
        <cdr:cNvSpPr txBox="1"/>
      </cdr:nvSpPr>
      <cdr:spPr>
        <a:xfrm xmlns:a="http://schemas.openxmlformats.org/drawingml/2006/main">
          <a:off x="2750825" y="1367853"/>
          <a:ext cx="3078476"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2400" dirty="0">
              <a:solidFill>
                <a:schemeClr val="bg1">
                  <a:lumMod val="75000"/>
                </a:schemeClr>
              </a:solidFill>
              <a:latin typeface="Helvetica" pitchFamily="2" charset="0"/>
            </a:rPr>
            <a:t>Pre</a:t>
          </a:r>
          <a:r>
            <a:rPr lang="en-US" altLang="zh-CN" sz="2400" dirty="0">
              <a:solidFill>
                <a:schemeClr val="bg1">
                  <a:lumMod val="75000"/>
                </a:schemeClr>
              </a:solidFill>
              <a:latin typeface="Helvetica" pitchFamily="2" charset="0"/>
            </a:rPr>
            <a:t>-Promotion</a:t>
          </a:r>
          <a:endParaRPr lang="en-US" sz="2400" dirty="0">
            <a:solidFill>
              <a:schemeClr val="bg1">
                <a:lumMod val="75000"/>
              </a:schemeClr>
            </a:solidFill>
            <a:latin typeface="Helvetica" pitchFamily="2" charset="0"/>
          </a:endParaRPr>
        </a:p>
      </cdr:txBody>
    </cdr:sp>
  </cdr:relSizeAnchor>
  <cdr:relSizeAnchor xmlns:cdr="http://schemas.openxmlformats.org/drawingml/2006/chartDrawing">
    <cdr:from>
      <cdr:x>0.42996</cdr:x>
      <cdr:y>0.15222</cdr:y>
    </cdr:from>
    <cdr:to>
      <cdr:x>0.45884</cdr:x>
      <cdr:y>0.78357</cdr:y>
    </cdr:to>
    <cdr:sp macro="" textlink="">
      <cdr:nvSpPr>
        <cdr:cNvPr id="5" name="Rounded Rectangle 4">
          <a:extLst xmlns:a="http://schemas.openxmlformats.org/drawingml/2006/main">
            <a:ext uri="{FF2B5EF4-FFF2-40B4-BE49-F238E27FC236}">
              <a16:creationId xmlns:a16="http://schemas.microsoft.com/office/drawing/2014/main" id="{F1BF800B-032E-6D4A-BE91-9C865D0BCB56}"/>
            </a:ext>
          </a:extLst>
        </cdr:cNvPr>
        <cdr:cNvSpPr/>
      </cdr:nvSpPr>
      <cdr:spPr>
        <a:xfrm xmlns:a="http://schemas.openxmlformats.org/drawingml/2006/main">
          <a:off x="5220284" y="811413"/>
          <a:ext cx="350546" cy="3365325"/>
        </a:xfrm>
        <a:prstGeom xmlns:a="http://schemas.openxmlformats.org/drawingml/2006/main" prst="roundRect">
          <a:avLst/>
        </a:prstGeom>
        <a:solidFill xmlns:a="http://schemas.openxmlformats.org/drawingml/2006/main">
          <a:srgbClr val="FF0000">
            <a:alpha val="33000"/>
          </a:srgbClr>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0.50059</cdr:x>
      <cdr:y>0.07033</cdr:y>
    </cdr:from>
    <cdr:to>
      <cdr:x>0.50139</cdr:x>
      <cdr:y>0.78271</cdr:y>
    </cdr:to>
    <cdr:cxnSp macro="">
      <cdr:nvCxnSpPr>
        <cdr:cNvPr id="7" name="Straight Connector 6">
          <a:extLst xmlns:a="http://schemas.openxmlformats.org/drawingml/2006/main">
            <a:ext uri="{FF2B5EF4-FFF2-40B4-BE49-F238E27FC236}">
              <a16:creationId xmlns:a16="http://schemas.microsoft.com/office/drawing/2014/main" id="{BE195601-7103-AB4C-9CFE-06437A68FEF0}"/>
            </a:ext>
          </a:extLst>
        </cdr:cNvPr>
        <cdr:cNvCxnSpPr>
          <a:cxnSpLocks xmlns:a="http://schemas.openxmlformats.org/drawingml/2006/main"/>
        </cdr:cNvCxnSpPr>
      </cdr:nvCxnSpPr>
      <cdr:spPr>
        <a:xfrm xmlns:a="http://schemas.openxmlformats.org/drawingml/2006/main">
          <a:off x="6110288" y="374906"/>
          <a:ext cx="9842" cy="3797226"/>
        </a:xfrm>
        <a:prstGeom xmlns:a="http://schemas.openxmlformats.org/drawingml/2006/main" prst="line">
          <a:avLst/>
        </a:prstGeom>
        <a:ln xmlns:a="http://schemas.openxmlformats.org/drawingml/2006/main" w="25400">
          <a:solidFill>
            <a:schemeClr val="bg1">
              <a:lumMod val="9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0.53928</cdr:x>
      <cdr:y>0.25661</cdr:y>
    </cdr:from>
    <cdr:to>
      <cdr:x>0.79148</cdr:x>
      <cdr:y>0.34322</cdr:y>
    </cdr:to>
    <cdr:sp macro="" textlink="">
      <cdr:nvSpPr>
        <cdr:cNvPr id="8" name="TextBox 21">
          <a:extLst xmlns:a="http://schemas.openxmlformats.org/drawingml/2006/main">
            <a:ext uri="{FF2B5EF4-FFF2-40B4-BE49-F238E27FC236}">
              <a16:creationId xmlns:a16="http://schemas.microsoft.com/office/drawing/2014/main" id="{70C7F3CD-F33F-EA48-B6FF-95A5BD9E7BD7}"/>
            </a:ext>
          </a:extLst>
        </cdr:cNvPr>
        <cdr:cNvSpPr txBox="1"/>
      </cdr:nvSpPr>
      <cdr:spPr>
        <a:xfrm xmlns:a="http://schemas.openxmlformats.org/drawingml/2006/main">
          <a:off x="6582571" y="1367853"/>
          <a:ext cx="3078476"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CN" sz="2400" dirty="0">
              <a:solidFill>
                <a:schemeClr val="bg1">
                  <a:lumMod val="75000"/>
                </a:schemeClr>
              </a:solidFill>
              <a:latin typeface="Helvetica" pitchFamily="2" charset="0"/>
            </a:rPr>
            <a:t>Promotion</a:t>
          </a:r>
          <a:endParaRPr lang="en-US" sz="2400" dirty="0">
            <a:solidFill>
              <a:schemeClr val="bg1">
                <a:lumMod val="75000"/>
              </a:schemeClr>
            </a:solidFill>
            <a:latin typeface="Helvetica" pitchFamily="2" charset="0"/>
          </a:endParaRPr>
        </a:p>
      </cdr:txBody>
    </cdr:sp>
  </cdr:relSizeAnchor>
  <cdr:relSizeAnchor xmlns:cdr="http://schemas.openxmlformats.org/drawingml/2006/chartDrawing">
    <cdr:from>
      <cdr:x>0.72168</cdr:x>
      <cdr:y>0.02652</cdr:y>
    </cdr:from>
    <cdr:to>
      <cdr:x>0.72168</cdr:x>
      <cdr:y>0.7791</cdr:y>
    </cdr:to>
    <cdr:cxnSp macro="">
      <cdr:nvCxnSpPr>
        <cdr:cNvPr id="10" name="Straight Connector 9">
          <a:extLst xmlns:a="http://schemas.openxmlformats.org/drawingml/2006/main">
            <a:ext uri="{FF2B5EF4-FFF2-40B4-BE49-F238E27FC236}">
              <a16:creationId xmlns:a16="http://schemas.microsoft.com/office/drawing/2014/main" id="{60FFD2FF-D1CC-6B41-A444-8A5819FCE1CC}"/>
            </a:ext>
          </a:extLst>
        </cdr:cNvPr>
        <cdr:cNvCxnSpPr>
          <a:cxnSpLocks xmlns:a="http://schemas.openxmlformats.org/drawingml/2006/main"/>
        </cdr:cNvCxnSpPr>
      </cdr:nvCxnSpPr>
      <cdr:spPr>
        <a:xfrm xmlns:a="http://schemas.openxmlformats.org/drawingml/2006/main">
          <a:off x="8809038" y="141361"/>
          <a:ext cx="0" cy="4011539"/>
        </a:xfrm>
        <a:prstGeom xmlns:a="http://schemas.openxmlformats.org/drawingml/2006/main" prst="line">
          <a:avLst/>
        </a:prstGeom>
        <a:ln xmlns:a="http://schemas.openxmlformats.org/drawingml/2006/main" w="25400">
          <a:solidFill>
            <a:schemeClr val="bg1">
              <a:lumMod val="9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0.7197</cdr:x>
      <cdr:y>0.25661</cdr:y>
    </cdr:from>
    <cdr:to>
      <cdr:x>0.97191</cdr:x>
      <cdr:y>0.34322</cdr:y>
    </cdr:to>
    <cdr:sp macro="" textlink="">
      <cdr:nvSpPr>
        <cdr:cNvPr id="11" name="TextBox 22">
          <a:extLst xmlns:a="http://schemas.openxmlformats.org/drawingml/2006/main">
            <a:ext uri="{FF2B5EF4-FFF2-40B4-BE49-F238E27FC236}">
              <a16:creationId xmlns:a16="http://schemas.microsoft.com/office/drawing/2014/main" id="{1E55E85E-F6E7-B747-B7F7-5622A93A00DA}"/>
            </a:ext>
          </a:extLst>
        </cdr:cNvPr>
        <cdr:cNvSpPr txBox="1"/>
      </cdr:nvSpPr>
      <cdr:spPr>
        <a:xfrm xmlns:a="http://schemas.openxmlformats.org/drawingml/2006/main">
          <a:off x="8784912" y="1367853"/>
          <a:ext cx="3078476"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CN" sz="2400" dirty="0">
              <a:solidFill>
                <a:schemeClr val="bg1">
                  <a:lumMod val="75000"/>
                </a:schemeClr>
              </a:solidFill>
              <a:latin typeface="Helvetica" pitchFamily="2" charset="0"/>
            </a:rPr>
            <a:t>Post-Promotion</a:t>
          </a:r>
          <a:endParaRPr lang="en-US" sz="2400" dirty="0">
            <a:solidFill>
              <a:schemeClr val="bg1">
                <a:lumMod val="75000"/>
              </a:schemeClr>
            </a:solidFill>
            <a:latin typeface="Helvetica"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0.6531</cdr:x>
      <cdr:y>0.93881</cdr:y>
    </cdr:from>
    <cdr:to>
      <cdr:x>0.78753</cdr:x>
      <cdr:y>0.99333</cdr:y>
    </cdr:to>
    <cdr:sp macro="" textlink="">
      <cdr:nvSpPr>
        <cdr:cNvPr id="2" name="Rectangle 1">
          <a:extLst xmlns:a="http://schemas.openxmlformats.org/drawingml/2006/main">
            <a:ext uri="{FF2B5EF4-FFF2-40B4-BE49-F238E27FC236}">
              <a16:creationId xmlns:a16="http://schemas.microsoft.com/office/drawing/2014/main" id="{9F5D8F64-8A6B-3F44-A29B-153813569FA3}"/>
            </a:ext>
          </a:extLst>
        </cdr:cNvPr>
        <cdr:cNvSpPr/>
      </cdr:nvSpPr>
      <cdr:spPr>
        <a:xfrm xmlns:a="http://schemas.openxmlformats.org/drawingml/2006/main">
          <a:off x="7686308" y="5413263"/>
          <a:ext cx="1582057" cy="314360"/>
        </a:xfrm>
        <a:prstGeom xmlns:a="http://schemas.openxmlformats.org/drawingml/2006/main" prst="rect">
          <a:avLst/>
        </a:prstGeom>
        <a:solidFill xmlns:a="http://schemas.openxmlformats.org/drawingml/2006/main">
          <a:srgbClr val="39372F"/>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F8A94-1BDB-184F-8AE1-463E0267F1AA}" type="datetimeFigureOut">
              <a:rPr lang="en-US" smtClean="0"/>
              <a:t>4/6/19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DFED2-346D-3641-9D27-9F5A1C77C098}" type="slidenum">
              <a:rPr lang="en-US" smtClean="0"/>
              <a:t>‹#›</a:t>
            </a:fld>
            <a:endParaRPr lang="en-US"/>
          </a:p>
        </p:txBody>
      </p:sp>
    </p:spTree>
    <p:extLst>
      <p:ext uri="{BB962C8B-B14F-4D97-AF65-F5344CB8AC3E}">
        <p14:creationId xmlns:p14="http://schemas.microsoft.com/office/powerpoint/2010/main" val="163334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9DFED2-346D-3641-9D27-9F5A1C77C098}" type="slidenum">
              <a:rPr lang="en-US" smtClean="0"/>
              <a:t>3</a:t>
            </a:fld>
            <a:endParaRPr lang="en-US"/>
          </a:p>
        </p:txBody>
      </p:sp>
    </p:spTree>
    <p:extLst>
      <p:ext uri="{BB962C8B-B14F-4D97-AF65-F5344CB8AC3E}">
        <p14:creationId xmlns:p14="http://schemas.microsoft.com/office/powerpoint/2010/main" val="3408174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Then look at the sales, the stable clients from South, North and Central American contribute to 71% of the alloy sold. And sales in Europe and Asian occupy 17% and 12% respectively.</a:t>
            </a:r>
          </a:p>
        </p:txBody>
      </p:sp>
      <p:sp>
        <p:nvSpPr>
          <p:cNvPr id="4" name="Slide Number Placeholder 3"/>
          <p:cNvSpPr>
            <a:spLocks noGrp="1"/>
          </p:cNvSpPr>
          <p:nvPr>
            <p:ph type="sldNum" sz="quarter" idx="5"/>
          </p:nvPr>
        </p:nvSpPr>
        <p:spPr/>
        <p:txBody>
          <a:bodyPr/>
          <a:lstStyle/>
          <a:p>
            <a:fld id="{7D9DFED2-346D-3641-9D27-9F5A1C77C098}" type="slidenum">
              <a:rPr lang="en-US" smtClean="0"/>
              <a:t>15</a:t>
            </a:fld>
            <a:endParaRPr lang="en-US"/>
          </a:p>
        </p:txBody>
      </p:sp>
    </p:spTree>
    <p:extLst>
      <p:ext uri="{BB962C8B-B14F-4D97-AF65-F5344CB8AC3E}">
        <p14:creationId xmlns:p14="http://schemas.microsoft.com/office/powerpoint/2010/main" val="1436056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With this graph we can see the number of regional sales more clearly. In South America and Asia where manufacturing business is booming, the sales are quite different as sales in Asian are even less than half of the sales in South America. So, there are more opportunities in Asian </a:t>
            </a:r>
            <a:r>
              <a:rPr lang="en-CA" sz="1200" kern="1200" dirty="0" err="1">
                <a:solidFill>
                  <a:schemeClr val="tx1"/>
                </a:solidFill>
                <a:effectLst/>
                <a:latin typeface="+mn-lt"/>
                <a:ea typeface="+mn-ea"/>
                <a:cs typeface="+mn-cs"/>
              </a:rPr>
              <a:t>ares</a:t>
            </a:r>
            <a:r>
              <a:rPr lang="en-CA" sz="1200" kern="1200" dirty="0">
                <a:solidFill>
                  <a:schemeClr val="tx1"/>
                </a:solidFill>
                <a:effectLst/>
                <a:latin typeface="+mn-lt"/>
                <a:ea typeface="+mn-ea"/>
                <a:cs typeface="+mn-cs"/>
              </a:rPr>
              <a:t> and we can find a market niche there. Taking all factors into consideration, I mean, including the fact that traditional promotion did lead to a huge web traffic. We should remain the brand visibility by posting website portals in major yellow pages and searching engines, and plan regional specific promotion strategies for Asia countries combining advertising in local yellow pages and search engines and direct mails to potential customers.</a:t>
            </a:r>
          </a:p>
        </p:txBody>
      </p:sp>
      <p:sp>
        <p:nvSpPr>
          <p:cNvPr id="4" name="Slide Number Placeholder 3"/>
          <p:cNvSpPr>
            <a:spLocks noGrp="1"/>
          </p:cNvSpPr>
          <p:nvPr>
            <p:ph type="sldNum" sz="quarter" idx="5"/>
          </p:nvPr>
        </p:nvSpPr>
        <p:spPr/>
        <p:txBody>
          <a:bodyPr/>
          <a:lstStyle/>
          <a:p>
            <a:fld id="{7D9DFED2-346D-3641-9D27-9F5A1C77C098}" type="slidenum">
              <a:rPr lang="en-US" smtClean="0"/>
              <a:t>16</a:t>
            </a:fld>
            <a:endParaRPr lang="en-US"/>
          </a:p>
        </p:txBody>
      </p:sp>
    </p:spTree>
    <p:extLst>
      <p:ext uri="{BB962C8B-B14F-4D97-AF65-F5344CB8AC3E}">
        <p14:creationId xmlns:p14="http://schemas.microsoft.com/office/powerpoint/2010/main" val="1513682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9DFED2-346D-3641-9D27-9F5A1C77C098}" type="slidenum">
              <a:rPr lang="en-US" smtClean="0"/>
              <a:t>31</a:t>
            </a:fld>
            <a:endParaRPr lang="en-US"/>
          </a:p>
        </p:txBody>
      </p:sp>
    </p:spTree>
    <p:extLst>
      <p:ext uri="{BB962C8B-B14F-4D97-AF65-F5344CB8AC3E}">
        <p14:creationId xmlns:p14="http://schemas.microsoft.com/office/powerpoint/2010/main" val="2507285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9DFED2-346D-3641-9D27-9F5A1C77C098}" type="slidenum">
              <a:rPr lang="en-US" smtClean="0"/>
              <a:t>6</a:t>
            </a:fld>
            <a:endParaRPr lang="en-US"/>
          </a:p>
        </p:txBody>
      </p:sp>
    </p:spTree>
    <p:extLst>
      <p:ext uri="{BB962C8B-B14F-4D97-AF65-F5344CB8AC3E}">
        <p14:creationId xmlns:p14="http://schemas.microsoft.com/office/powerpoint/2010/main" val="2600605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latin typeface="Helvetica" pitchFamily="2" charset="0"/>
              </a:rPr>
              <a:t>The Traditional promotions from mid </a:t>
            </a:r>
            <a:r>
              <a:rPr lang="en-US" err="1">
                <a:latin typeface="Helvetica" pitchFamily="2" charset="0"/>
              </a:rPr>
              <a:t>december</a:t>
            </a:r>
            <a:r>
              <a:rPr lang="en-US">
                <a:latin typeface="Helvetica" pitchFamily="2" charset="0"/>
              </a:rPr>
              <a:t> have driven the number of </a:t>
            </a:r>
            <a:r>
              <a:rPr lang="en-US" err="1">
                <a:latin typeface="Helvetica" pitchFamily="2" charset="0"/>
              </a:rPr>
              <a:t>vistis</a:t>
            </a:r>
            <a:r>
              <a:rPr lang="en-US">
                <a:latin typeface="Helvetica" pitchFamily="2" charset="0"/>
              </a:rPr>
              <a:t> to the website in the promotional </a:t>
            </a:r>
            <a:r>
              <a:rPr lang="en-US" err="1">
                <a:latin typeface="Helvetica" pitchFamily="2" charset="0"/>
              </a:rPr>
              <a:t>period.The</a:t>
            </a:r>
            <a:r>
              <a:rPr lang="en-US">
                <a:latin typeface="Helvetica" pitchFamily="2" charset="0"/>
              </a:rPr>
              <a:t> visitors reached to the highest in the first week of march to 3726</a:t>
            </a:r>
          </a:p>
          <a:p>
            <a:endParaRPr lang="en-US"/>
          </a:p>
        </p:txBody>
      </p:sp>
      <p:sp>
        <p:nvSpPr>
          <p:cNvPr id="4" name="Slide Number Placeholder 3"/>
          <p:cNvSpPr>
            <a:spLocks noGrp="1"/>
          </p:cNvSpPr>
          <p:nvPr>
            <p:ph type="sldNum" sz="quarter" idx="5"/>
          </p:nvPr>
        </p:nvSpPr>
        <p:spPr/>
        <p:txBody>
          <a:bodyPr/>
          <a:lstStyle/>
          <a:p>
            <a:fld id="{7D9DFED2-346D-3641-9D27-9F5A1C77C098}" type="slidenum">
              <a:rPr lang="en-US" smtClean="0"/>
              <a:t>7</a:t>
            </a:fld>
            <a:endParaRPr lang="en-US"/>
          </a:p>
        </p:txBody>
      </p:sp>
    </p:spTree>
    <p:extLst>
      <p:ext uri="{BB962C8B-B14F-4D97-AF65-F5344CB8AC3E}">
        <p14:creationId xmlns:p14="http://schemas.microsoft.com/office/powerpoint/2010/main" val="273949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Bounce Visits is maximum in promotional period which indicates that even through the number of visits to the website has increased drastically in the promotional period most of them were users that were not interested in the website.</a:t>
            </a:r>
          </a:p>
          <a:p>
            <a:endParaRPr lang="en-US"/>
          </a:p>
        </p:txBody>
      </p:sp>
      <p:sp>
        <p:nvSpPr>
          <p:cNvPr id="4" name="Slide Number Placeholder 3"/>
          <p:cNvSpPr>
            <a:spLocks noGrp="1"/>
          </p:cNvSpPr>
          <p:nvPr>
            <p:ph type="sldNum" sz="quarter" idx="5"/>
          </p:nvPr>
        </p:nvSpPr>
        <p:spPr/>
        <p:txBody>
          <a:bodyPr/>
          <a:lstStyle/>
          <a:p>
            <a:fld id="{7D9DFED2-346D-3641-9D27-9F5A1C77C098}" type="slidenum">
              <a:rPr lang="en-US" smtClean="0"/>
              <a:t>9</a:t>
            </a:fld>
            <a:endParaRPr lang="en-US"/>
          </a:p>
        </p:txBody>
      </p:sp>
    </p:spTree>
    <p:extLst>
      <p:ext uri="{BB962C8B-B14F-4D97-AF65-F5344CB8AC3E}">
        <p14:creationId xmlns:p14="http://schemas.microsoft.com/office/powerpoint/2010/main" val="2101845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through the visits to the website have increased  the sales where no way impacted by the promotions as the </a:t>
            </a:r>
            <a:r>
              <a:rPr lang="en-US" err="1"/>
              <a:t>lbs</a:t>
            </a:r>
            <a:r>
              <a:rPr lang="en-US"/>
              <a:t> sold has not increased during the promotional period rather it decreased a little bit when compared to pre-promotional and Initial periods.</a:t>
            </a:r>
          </a:p>
        </p:txBody>
      </p:sp>
      <p:sp>
        <p:nvSpPr>
          <p:cNvPr id="4" name="Slide Number Placeholder 3"/>
          <p:cNvSpPr>
            <a:spLocks noGrp="1"/>
          </p:cNvSpPr>
          <p:nvPr>
            <p:ph type="sldNum" sz="quarter" idx="5"/>
          </p:nvPr>
        </p:nvSpPr>
        <p:spPr/>
        <p:txBody>
          <a:bodyPr/>
          <a:lstStyle/>
          <a:p>
            <a:fld id="{7D9DFED2-346D-3641-9D27-9F5A1C77C098}" type="slidenum">
              <a:rPr lang="en-US" smtClean="0"/>
              <a:t>10</a:t>
            </a:fld>
            <a:endParaRPr lang="en-US"/>
          </a:p>
        </p:txBody>
      </p:sp>
    </p:spTree>
    <p:extLst>
      <p:ext uri="{BB962C8B-B14F-4D97-AF65-F5344CB8AC3E}">
        <p14:creationId xmlns:p14="http://schemas.microsoft.com/office/powerpoint/2010/main" val="34157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When we were modeling the visits data, we tried to find out what the managers want to see straightly from the website analysis. The number of total visits is always the most important. It tells about how many potential customers this website reaches. And we provide a line graph to monitor the recent changes of weekly visits to measure the effectiveness of relevant online activities. Besides, there are two pie charts indicating the portion of different traffic sources and geographical distribution of visits respectively, providing a timely results of internet advertising strategies or geographically oriented promotions. The table below shows some key performance indicators based on a weekly basis. The interested visits and bounce rate can provide convincing data of whether the promotions reach the target customers in numerical and ratio aspects respectively. And average time spent on site can provide evidence to make assumptions of whether the information on the website is sufficient, concise or attractive.</a:t>
            </a:r>
          </a:p>
          <a:p>
            <a:endParaRPr lang="en-US"/>
          </a:p>
        </p:txBody>
      </p:sp>
      <p:sp>
        <p:nvSpPr>
          <p:cNvPr id="4" name="Slide Number Placeholder 3"/>
          <p:cNvSpPr>
            <a:spLocks noGrp="1"/>
          </p:cNvSpPr>
          <p:nvPr>
            <p:ph type="sldNum" sz="quarter" idx="5"/>
          </p:nvPr>
        </p:nvSpPr>
        <p:spPr/>
        <p:txBody>
          <a:bodyPr/>
          <a:lstStyle/>
          <a:p>
            <a:fld id="{7D9DFED2-346D-3641-9D27-9F5A1C77C098}" type="slidenum">
              <a:rPr lang="en-US" smtClean="0"/>
              <a:t>11</a:t>
            </a:fld>
            <a:endParaRPr lang="en-US"/>
          </a:p>
        </p:txBody>
      </p:sp>
    </p:spTree>
    <p:extLst>
      <p:ext uri="{BB962C8B-B14F-4D97-AF65-F5344CB8AC3E}">
        <p14:creationId xmlns:p14="http://schemas.microsoft.com/office/powerpoint/2010/main" val="1397812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Moreover, there are several useful functions provided. Users of the website model can click here to add any of these KPI to the line graph above to make bi-variate or multi-variate comparisons. </a:t>
            </a:r>
          </a:p>
          <a:p>
            <a:endParaRPr lang="en-US"/>
          </a:p>
        </p:txBody>
      </p:sp>
      <p:sp>
        <p:nvSpPr>
          <p:cNvPr id="4" name="Slide Number Placeholder 3"/>
          <p:cNvSpPr>
            <a:spLocks noGrp="1"/>
          </p:cNvSpPr>
          <p:nvPr>
            <p:ph type="sldNum" sz="quarter" idx="5"/>
          </p:nvPr>
        </p:nvSpPr>
        <p:spPr/>
        <p:txBody>
          <a:bodyPr/>
          <a:lstStyle/>
          <a:p>
            <a:fld id="{7D9DFED2-346D-3641-9D27-9F5A1C77C098}" type="slidenum">
              <a:rPr lang="en-US" smtClean="0"/>
              <a:t>12</a:t>
            </a:fld>
            <a:endParaRPr lang="en-US"/>
          </a:p>
        </p:txBody>
      </p:sp>
    </p:spTree>
    <p:extLst>
      <p:ext uri="{BB962C8B-B14F-4D97-AF65-F5344CB8AC3E}">
        <p14:creationId xmlns:p14="http://schemas.microsoft.com/office/powerpoint/2010/main" val="794540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And by using the function of time selection, managers can easily observe the trend of these values in short or long time period, for example, the four periods around promotion.</a:t>
            </a:r>
          </a:p>
          <a:p>
            <a:endParaRPr lang="en-US"/>
          </a:p>
        </p:txBody>
      </p:sp>
      <p:sp>
        <p:nvSpPr>
          <p:cNvPr id="4" name="Slide Number Placeholder 3"/>
          <p:cNvSpPr>
            <a:spLocks noGrp="1"/>
          </p:cNvSpPr>
          <p:nvPr>
            <p:ph type="sldNum" sz="quarter" idx="5"/>
          </p:nvPr>
        </p:nvSpPr>
        <p:spPr/>
        <p:txBody>
          <a:bodyPr/>
          <a:lstStyle/>
          <a:p>
            <a:fld id="{7D9DFED2-346D-3641-9D27-9F5A1C77C098}" type="slidenum">
              <a:rPr lang="en-US" smtClean="0"/>
              <a:t>13</a:t>
            </a:fld>
            <a:endParaRPr lang="en-US"/>
          </a:p>
        </p:txBody>
      </p:sp>
    </p:spTree>
    <p:extLst>
      <p:ext uri="{BB962C8B-B14F-4D97-AF65-F5344CB8AC3E}">
        <p14:creationId xmlns:p14="http://schemas.microsoft.com/office/powerpoint/2010/main" val="792927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Just as I said, the analysis of web traffic can help with measuring more efficient and effective approaches of promotion. Undoubtedly, referring sites and search engines are the dominate entrances with the ratio of 56% and 30% respectively. And within referring sites, two google yellow pages make up 79% of visits, followed by a 11% of </a:t>
            </a:r>
            <a:r>
              <a:rPr lang="en-CA" sz="1200" kern="1200" dirty="0" err="1">
                <a:solidFill>
                  <a:schemeClr val="tx1"/>
                </a:solidFill>
                <a:effectLst/>
                <a:latin typeface="+mn-lt"/>
                <a:ea typeface="+mn-ea"/>
                <a:cs typeface="+mn-cs"/>
              </a:rPr>
              <a:t>sedoparking.com</a:t>
            </a:r>
            <a:r>
              <a:rPr lang="en-CA"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7D9DFED2-346D-3641-9D27-9F5A1C77C098}" type="slidenum">
              <a:rPr lang="en-US" smtClean="0"/>
              <a:t>14</a:t>
            </a:fld>
            <a:endParaRPr lang="en-US"/>
          </a:p>
        </p:txBody>
      </p:sp>
    </p:spTree>
    <p:extLst>
      <p:ext uri="{BB962C8B-B14F-4D97-AF65-F5344CB8AC3E}">
        <p14:creationId xmlns:p14="http://schemas.microsoft.com/office/powerpoint/2010/main" val="1673829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863A65F-B982-8040-A54C-53B987D02DB5}" type="datetimeFigureOut">
              <a:rPr lang="en-US" smtClean="0"/>
              <a:t>4/6/19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C809E9A-9BEA-084A-91A8-BD9CDF248BE8}"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2759093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3A65F-B982-8040-A54C-53B987D02DB5}" type="datetimeFigureOut">
              <a:rPr lang="en-U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809E9A-9BEA-084A-91A8-BD9CDF248BE8}" type="slidenum">
              <a:rPr lang="en-US" smtClean="0"/>
              <a:t>‹#›</a:t>
            </a:fld>
            <a:endParaRPr lang="en-US"/>
          </a:p>
        </p:txBody>
      </p:sp>
    </p:spTree>
    <p:extLst>
      <p:ext uri="{BB962C8B-B14F-4D97-AF65-F5344CB8AC3E}">
        <p14:creationId xmlns:p14="http://schemas.microsoft.com/office/powerpoint/2010/main" val="234963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3A65F-B982-8040-A54C-53B987D02DB5}" type="datetimeFigureOut">
              <a:rPr lang="en-U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809E9A-9BEA-084A-91A8-BD9CDF248BE8}" type="slidenum">
              <a:rPr lang="en-US" smtClean="0"/>
              <a:t>‹#›</a:t>
            </a:fld>
            <a:endParaRPr lang="en-US"/>
          </a:p>
        </p:txBody>
      </p:sp>
    </p:spTree>
    <p:extLst>
      <p:ext uri="{BB962C8B-B14F-4D97-AF65-F5344CB8AC3E}">
        <p14:creationId xmlns:p14="http://schemas.microsoft.com/office/powerpoint/2010/main" val="2335125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3A65F-B982-8040-A54C-53B987D02DB5}" type="datetimeFigureOut">
              <a:rPr lang="en-U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809E9A-9BEA-084A-91A8-BD9CDF248BE8}" type="slidenum">
              <a:rPr lang="en-US" smtClean="0"/>
              <a:t>‹#›</a:t>
            </a:fld>
            <a:endParaRPr lang="en-US"/>
          </a:p>
        </p:txBody>
      </p:sp>
    </p:spTree>
    <p:extLst>
      <p:ext uri="{BB962C8B-B14F-4D97-AF65-F5344CB8AC3E}">
        <p14:creationId xmlns:p14="http://schemas.microsoft.com/office/powerpoint/2010/main" val="2726527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63A65F-B982-8040-A54C-53B987D02DB5}" type="datetimeFigureOut">
              <a:rPr lang="en-U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809E9A-9BEA-084A-91A8-BD9CDF248BE8}"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58933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3A65F-B982-8040-A54C-53B987D02DB5}" type="datetimeFigureOut">
              <a:rPr lang="en-US" smtClean="0"/>
              <a:t>4/6/19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809E9A-9BEA-084A-91A8-BD9CDF248BE8}" type="slidenum">
              <a:rPr lang="en-US" smtClean="0"/>
              <a:t>‹#›</a:t>
            </a:fld>
            <a:endParaRPr lang="en-US"/>
          </a:p>
        </p:txBody>
      </p:sp>
    </p:spTree>
    <p:extLst>
      <p:ext uri="{BB962C8B-B14F-4D97-AF65-F5344CB8AC3E}">
        <p14:creationId xmlns:p14="http://schemas.microsoft.com/office/powerpoint/2010/main" val="151462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3A65F-B982-8040-A54C-53B987D02DB5}" type="datetimeFigureOut">
              <a:rPr lang="en-US" smtClean="0"/>
              <a:t>4/6/19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809E9A-9BEA-084A-91A8-BD9CDF248BE8}" type="slidenum">
              <a:rPr lang="en-US" smtClean="0"/>
              <a:t>‹#›</a:t>
            </a:fld>
            <a:endParaRPr lang="en-US"/>
          </a:p>
        </p:txBody>
      </p:sp>
    </p:spTree>
    <p:extLst>
      <p:ext uri="{BB962C8B-B14F-4D97-AF65-F5344CB8AC3E}">
        <p14:creationId xmlns:p14="http://schemas.microsoft.com/office/powerpoint/2010/main" val="266057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3A65F-B982-8040-A54C-53B987D02DB5}" type="datetimeFigureOut">
              <a:rPr lang="en-US" smtClean="0"/>
              <a:t>4/6/19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809E9A-9BEA-084A-91A8-BD9CDF248BE8}" type="slidenum">
              <a:rPr lang="en-US" smtClean="0"/>
              <a:t>‹#›</a:t>
            </a:fld>
            <a:endParaRPr lang="en-US"/>
          </a:p>
        </p:txBody>
      </p:sp>
    </p:spTree>
    <p:extLst>
      <p:ext uri="{BB962C8B-B14F-4D97-AF65-F5344CB8AC3E}">
        <p14:creationId xmlns:p14="http://schemas.microsoft.com/office/powerpoint/2010/main" val="289200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3A65F-B982-8040-A54C-53B987D02DB5}" type="datetimeFigureOut">
              <a:rPr lang="en-US" smtClean="0"/>
              <a:t>4/6/19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809E9A-9BEA-084A-91A8-BD9CDF248BE8}" type="slidenum">
              <a:rPr lang="en-US" smtClean="0"/>
              <a:t>‹#›</a:t>
            </a:fld>
            <a:endParaRPr lang="en-US"/>
          </a:p>
        </p:txBody>
      </p:sp>
    </p:spTree>
    <p:extLst>
      <p:ext uri="{BB962C8B-B14F-4D97-AF65-F5344CB8AC3E}">
        <p14:creationId xmlns:p14="http://schemas.microsoft.com/office/powerpoint/2010/main" val="366214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863A65F-B982-8040-A54C-53B987D02DB5}" type="datetimeFigureOut">
              <a:rPr lang="en-US" smtClean="0"/>
              <a:t>4/6/19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809E9A-9BEA-084A-91A8-BD9CDF248BE8}" type="slidenum">
              <a:rPr lang="en-US" smtClean="0"/>
              <a:t>‹#›</a:t>
            </a:fld>
            <a:endParaRPr lang="en-US"/>
          </a:p>
        </p:txBody>
      </p:sp>
    </p:spTree>
    <p:extLst>
      <p:ext uri="{BB962C8B-B14F-4D97-AF65-F5344CB8AC3E}">
        <p14:creationId xmlns:p14="http://schemas.microsoft.com/office/powerpoint/2010/main" val="3170166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863A65F-B982-8040-A54C-53B987D02DB5}" type="datetimeFigureOut">
              <a:rPr lang="en-US" smtClean="0"/>
              <a:t>4/6/19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809E9A-9BEA-084A-91A8-BD9CDF248BE8}" type="slidenum">
              <a:rPr lang="en-US" smtClean="0"/>
              <a:t>‹#›</a:t>
            </a:fld>
            <a:endParaRPr lang="en-US"/>
          </a:p>
        </p:txBody>
      </p:sp>
    </p:spTree>
    <p:extLst>
      <p:ext uri="{BB962C8B-B14F-4D97-AF65-F5344CB8AC3E}">
        <p14:creationId xmlns:p14="http://schemas.microsoft.com/office/powerpoint/2010/main" val="220341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863A65F-B982-8040-A54C-53B987D02DB5}" type="datetimeFigureOut">
              <a:rPr lang="en-US" smtClean="0"/>
              <a:t>4/6/19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C809E9A-9BEA-084A-91A8-BD9CDF248BE8}" type="slidenum">
              <a:rPr lang="en-US" smtClean="0"/>
              <a:t>‹#›</a:t>
            </a:fld>
            <a:endParaRPr lang="en-US"/>
          </a:p>
        </p:txBody>
      </p:sp>
    </p:spTree>
    <p:extLst>
      <p:ext uri="{BB962C8B-B14F-4D97-AF65-F5344CB8AC3E}">
        <p14:creationId xmlns:p14="http://schemas.microsoft.com/office/powerpoint/2010/main" val="3484198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chart" Target="../charts/char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hart" Target="../charts/chart19.xml"/><Relationship Id="rId4" Type="http://schemas.openxmlformats.org/officeDocument/2006/relationships/chart" Target="../charts/char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20.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chart" Target="../charts/chart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xml"/><Relationship Id="rId5" Type="http://schemas.openxmlformats.org/officeDocument/2006/relationships/chart" Target="../charts/chart29.xml"/><Relationship Id="rId4" Type="http://schemas.openxmlformats.org/officeDocument/2006/relationships/chart" Target="../charts/chart28.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5252AA-59F4-BA4A-9C43-3BCA27D8B67B}"/>
              </a:ext>
            </a:extLst>
          </p:cNvPr>
          <p:cNvPicPr>
            <a:picLocks noChangeAspect="1"/>
          </p:cNvPicPr>
          <p:nvPr/>
        </p:nvPicPr>
        <p:blipFill>
          <a:blip r:embed="rId2"/>
          <a:stretch>
            <a:fillRect/>
          </a:stretch>
        </p:blipFill>
        <p:spPr>
          <a:xfrm>
            <a:off x="0" y="-73512"/>
            <a:ext cx="12192000" cy="8128000"/>
          </a:xfrm>
          <a:prstGeom prst="rect">
            <a:avLst/>
          </a:prstGeom>
        </p:spPr>
      </p:pic>
      <p:sp>
        <p:nvSpPr>
          <p:cNvPr id="10" name="Rectangle 9">
            <a:extLst>
              <a:ext uri="{FF2B5EF4-FFF2-40B4-BE49-F238E27FC236}">
                <a16:creationId xmlns:a16="http://schemas.microsoft.com/office/drawing/2014/main" id="{1B168ECE-9A5D-FB43-BFFF-85EF099AB80F}"/>
              </a:ext>
            </a:extLst>
          </p:cNvPr>
          <p:cNvSpPr/>
          <p:nvPr/>
        </p:nvSpPr>
        <p:spPr>
          <a:xfrm>
            <a:off x="0" y="-347857"/>
            <a:ext cx="12192000" cy="8385172"/>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FBF729C-93F5-E945-B0AB-44FF3D9A6AF4}"/>
              </a:ext>
            </a:extLst>
          </p:cNvPr>
          <p:cNvSpPr/>
          <p:nvPr/>
        </p:nvSpPr>
        <p:spPr>
          <a:xfrm>
            <a:off x="4426735" y="1428750"/>
            <a:ext cx="3338526" cy="2900356"/>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D50E66B-45FD-B14B-A8E8-C3BC82270BC5}"/>
              </a:ext>
            </a:extLst>
          </p:cNvPr>
          <p:cNvCxnSpPr>
            <a:cxnSpLocks/>
          </p:cNvCxnSpPr>
          <p:nvPr/>
        </p:nvCxnSpPr>
        <p:spPr>
          <a:xfrm>
            <a:off x="4743447" y="3071264"/>
            <a:ext cx="2705102" cy="0"/>
          </a:xfrm>
          <a:prstGeom prst="line">
            <a:avLst/>
          </a:prstGeom>
          <a:ln w="349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AAF855-FFD5-E844-B05D-629F83691829}"/>
              </a:ext>
            </a:extLst>
          </p:cNvPr>
          <p:cNvSpPr txBox="1"/>
          <p:nvPr/>
        </p:nvSpPr>
        <p:spPr>
          <a:xfrm>
            <a:off x="3700458" y="2215878"/>
            <a:ext cx="4733927" cy="738664"/>
          </a:xfrm>
          <a:prstGeom prst="rect">
            <a:avLst/>
          </a:prstGeom>
          <a:noFill/>
        </p:spPr>
        <p:txBody>
          <a:bodyPr wrap="square" rtlCol="0">
            <a:spAutoFit/>
          </a:bodyPr>
          <a:lstStyle/>
          <a:p>
            <a:pPr algn="ctr"/>
            <a:r>
              <a:rPr lang="en-US" altLang="zh-CN" sz="4200">
                <a:solidFill>
                  <a:schemeClr val="tx1">
                    <a:lumMod val="85000"/>
                    <a:lumOff val="15000"/>
                  </a:schemeClr>
                </a:solidFill>
                <a:latin typeface="Helvetica" pitchFamily="2" charset="0"/>
              </a:rPr>
              <a:t>Quality</a:t>
            </a:r>
            <a:r>
              <a:rPr lang="zh-CN" altLang="en-US" sz="4200">
                <a:solidFill>
                  <a:schemeClr val="tx1">
                    <a:lumMod val="85000"/>
                    <a:lumOff val="15000"/>
                  </a:schemeClr>
                </a:solidFill>
                <a:latin typeface="Helvetica" pitchFamily="2" charset="0"/>
              </a:rPr>
              <a:t> </a:t>
            </a:r>
            <a:r>
              <a:rPr lang="en-US" altLang="zh-CN" sz="4200">
                <a:solidFill>
                  <a:schemeClr val="tx1">
                    <a:lumMod val="85000"/>
                    <a:lumOff val="15000"/>
                  </a:schemeClr>
                </a:solidFill>
                <a:latin typeface="Helvetica" pitchFamily="2" charset="0"/>
              </a:rPr>
              <a:t>Alloy</a:t>
            </a:r>
            <a:endParaRPr lang="en-US" sz="4200">
              <a:solidFill>
                <a:schemeClr val="tx1">
                  <a:lumMod val="85000"/>
                  <a:lumOff val="15000"/>
                </a:schemeClr>
              </a:solidFill>
              <a:latin typeface="Helvetica" pitchFamily="2" charset="0"/>
            </a:endParaRPr>
          </a:p>
        </p:txBody>
      </p:sp>
      <p:sp>
        <p:nvSpPr>
          <p:cNvPr id="15" name="TextBox 14">
            <a:extLst>
              <a:ext uri="{FF2B5EF4-FFF2-40B4-BE49-F238E27FC236}">
                <a16:creationId xmlns:a16="http://schemas.microsoft.com/office/drawing/2014/main" id="{9323F27E-0B51-D94C-A38C-F1AA0CF0CBBD}"/>
              </a:ext>
            </a:extLst>
          </p:cNvPr>
          <p:cNvSpPr txBox="1"/>
          <p:nvPr/>
        </p:nvSpPr>
        <p:spPr>
          <a:xfrm>
            <a:off x="3738558" y="3239322"/>
            <a:ext cx="4733927" cy="461665"/>
          </a:xfrm>
          <a:prstGeom prst="rect">
            <a:avLst/>
          </a:prstGeom>
          <a:noFill/>
        </p:spPr>
        <p:txBody>
          <a:bodyPr wrap="square" rtlCol="0">
            <a:spAutoFit/>
          </a:bodyPr>
          <a:lstStyle/>
          <a:p>
            <a:pPr algn="ctr"/>
            <a:r>
              <a:rPr lang="en-US" altLang="zh-CN" sz="2400">
                <a:solidFill>
                  <a:schemeClr val="tx1">
                    <a:lumMod val="85000"/>
                    <a:lumOff val="15000"/>
                  </a:schemeClr>
                </a:solidFill>
                <a:latin typeface="Helvetica" pitchFamily="2" charset="0"/>
              </a:rPr>
              <a:t>Case</a:t>
            </a:r>
            <a:r>
              <a:rPr lang="zh-CN" altLang="en-US" sz="2400">
                <a:solidFill>
                  <a:schemeClr val="tx1">
                    <a:lumMod val="85000"/>
                    <a:lumOff val="15000"/>
                  </a:schemeClr>
                </a:solidFill>
                <a:latin typeface="Helvetica" pitchFamily="2" charset="0"/>
              </a:rPr>
              <a:t> </a:t>
            </a:r>
            <a:r>
              <a:rPr lang="en-US" altLang="zh-CN" sz="2400">
                <a:solidFill>
                  <a:schemeClr val="tx1">
                    <a:lumMod val="85000"/>
                    <a:lumOff val="15000"/>
                  </a:schemeClr>
                </a:solidFill>
                <a:latin typeface="Helvetica" pitchFamily="2" charset="0"/>
              </a:rPr>
              <a:t>Study</a:t>
            </a:r>
            <a:endParaRPr lang="en-US" sz="2400">
              <a:solidFill>
                <a:schemeClr val="tx1">
                  <a:lumMod val="85000"/>
                  <a:lumOff val="15000"/>
                </a:schemeClr>
              </a:solidFill>
              <a:latin typeface="Helvetica" pitchFamily="2" charset="0"/>
            </a:endParaRPr>
          </a:p>
        </p:txBody>
      </p:sp>
      <p:sp>
        <p:nvSpPr>
          <p:cNvPr id="16" name="TextBox 15">
            <a:extLst>
              <a:ext uri="{FF2B5EF4-FFF2-40B4-BE49-F238E27FC236}">
                <a16:creationId xmlns:a16="http://schemas.microsoft.com/office/drawing/2014/main" id="{1C8F5290-2009-714B-8BA7-3D869B3090CD}"/>
              </a:ext>
            </a:extLst>
          </p:cNvPr>
          <p:cNvSpPr txBox="1"/>
          <p:nvPr/>
        </p:nvSpPr>
        <p:spPr>
          <a:xfrm>
            <a:off x="3729035" y="4575118"/>
            <a:ext cx="4743450" cy="1754326"/>
          </a:xfrm>
          <a:prstGeom prst="rect">
            <a:avLst/>
          </a:prstGeom>
          <a:noFill/>
        </p:spPr>
        <p:txBody>
          <a:bodyPr wrap="square" rtlCol="0" anchor="t">
            <a:spAutoFit/>
          </a:bodyPr>
          <a:lstStyle/>
          <a:p>
            <a:pPr algn="ctr"/>
            <a:r>
              <a:rPr lang="en-US" altLang="zh-CN" b="1" dirty="0">
                <a:solidFill>
                  <a:schemeClr val="bg1">
                    <a:lumMod val="95000"/>
                  </a:schemeClr>
                </a:solidFill>
                <a:latin typeface="Helvetica" pitchFamily="2" charset="0"/>
              </a:rPr>
              <a:t>Chaitanya</a:t>
            </a:r>
            <a:r>
              <a:rPr lang="zh-CN" altLang="en-US" b="1" dirty="0">
                <a:solidFill>
                  <a:schemeClr val="bg1">
                    <a:lumMod val="95000"/>
                  </a:schemeClr>
                </a:solidFill>
                <a:latin typeface="Helvetica" pitchFamily="2" charset="0"/>
              </a:rPr>
              <a:t> </a:t>
            </a:r>
            <a:r>
              <a:rPr lang="en-US" altLang="zh-CN" b="1" dirty="0">
                <a:solidFill>
                  <a:schemeClr val="bg1">
                    <a:lumMod val="95000"/>
                  </a:schemeClr>
                </a:solidFill>
                <a:latin typeface="Helvetica" pitchFamily="2" charset="0"/>
              </a:rPr>
              <a:t>Varma</a:t>
            </a:r>
            <a:r>
              <a:rPr lang="zh-CN" altLang="en-US" b="1" dirty="0">
                <a:solidFill>
                  <a:schemeClr val="bg1">
                    <a:lumMod val="95000"/>
                  </a:schemeClr>
                </a:solidFill>
                <a:latin typeface="Helvetica" pitchFamily="2" charset="0"/>
              </a:rPr>
              <a:t> </a:t>
            </a:r>
            <a:r>
              <a:rPr lang="en-US" altLang="zh-CN" b="1" err="1">
                <a:solidFill>
                  <a:schemeClr val="bg1">
                    <a:lumMod val="95000"/>
                  </a:schemeClr>
                </a:solidFill>
                <a:latin typeface="Helvetica" pitchFamily="2" charset="0"/>
              </a:rPr>
              <a:t>Mudundi</a:t>
            </a:r>
            <a:endParaRPr lang="en-US" altLang="zh-CN" b="1" dirty="0">
              <a:solidFill>
                <a:schemeClr val="bg1">
                  <a:lumMod val="95000"/>
                </a:schemeClr>
              </a:solidFill>
              <a:latin typeface="Helvetica" pitchFamily="2" charset="0"/>
            </a:endParaRPr>
          </a:p>
          <a:p>
            <a:pPr algn="ctr"/>
            <a:r>
              <a:rPr lang="en-US" altLang="zh-CN" b="1" err="1">
                <a:solidFill>
                  <a:schemeClr val="bg1">
                    <a:lumMod val="95000"/>
                  </a:schemeClr>
                </a:solidFill>
                <a:latin typeface="Helvetica" pitchFamily="2" charset="0"/>
              </a:rPr>
              <a:t>Goutham</a:t>
            </a:r>
            <a:r>
              <a:rPr lang="zh-CN" altLang="en-US" b="1" dirty="0">
                <a:solidFill>
                  <a:schemeClr val="bg1">
                    <a:lumMod val="95000"/>
                  </a:schemeClr>
                </a:solidFill>
                <a:latin typeface="Helvetica" pitchFamily="2" charset="0"/>
              </a:rPr>
              <a:t> </a:t>
            </a:r>
            <a:r>
              <a:rPr lang="en-US" altLang="zh-CN" b="1" err="1">
                <a:solidFill>
                  <a:schemeClr val="bg1">
                    <a:lumMod val="95000"/>
                  </a:schemeClr>
                </a:solidFill>
                <a:latin typeface="Helvetica" pitchFamily="2" charset="0"/>
              </a:rPr>
              <a:t>Bommu</a:t>
            </a:r>
            <a:endParaRPr lang="en-US" altLang="zh-CN" b="1" dirty="0">
              <a:solidFill>
                <a:schemeClr val="bg1">
                  <a:lumMod val="95000"/>
                </a:schemeClr>
              </a:solidFill>
              <a:latin typeface="Helvetica" pitchFamily="2" charset="0"/>
            </a:endParaRPr>
          </a:p>
          <a:p>
            <a:pPr algn="ctr"/>
            <a:r>
              <a:rPr lang="en-US" altLang="zh-CN" b="1" err="1">
                <a:solidFill>
                  <a:schemeClr val="bg1">
                    <a:lumMod val="95000"/>
                  </a:schemeClr>
                </a:solidFill>
                <a:latin typeface="Helvetica" pitchFamily="2" charset="0"/>
              </a:rPr>
              <a:t>Hemanchal</a:t>
            </a:r>
            <a:r>
              <a:rPr lang="en-US" altLang="zh-CN" b="1" dirty="0">
                <a:solidFill>
                  <a:schemeClr val="bg1">
                    <a:lumMod val="95000"/>
                  </a:schemeClr>
                </a:solidFill>
                <a:latin typeface="Helvetica" pitchFamily="2" charset="0"/>
              </a:rPr>
              <a:t> Joshi</a:t>
            </a:r>
            <a:endParaRPr lang="en-US" altLang="zh-CN" b="1" dirty="0">
              <a:solidFill>
                <a:schemeClr val="bg1">
                  <a:lumMod val="95000"/>
                </a:schemeClr>
              </a:solidFill>
              <a:latin typeface="Helvetica" pitchFamily="2" charset="0"/>
              <a:cs typeface="Calibri"/>
            </a:endParaRPr>
          </a:p>
          <a:p>
            <a:pPr algn="ctr"/>
            <a:r>
              <a:rPr lang="en-US" altLang="zh-CN" b="1" dirty="0">
                <a:solidFill>
                  <a:schemeClr val="bg1">
                    <a:lumMod val="95000"/>
                  </a:schemeClr>
                </a:solidFill>
                <a:latin typeface="Helvetica" pitchFamily="2" charset="0"/>
              </a:rPr>
              <a:t>Jasmeet</a:t>
            </a:r>
            <a:r>
              <a:rPr lang="zh-CN" altLang="en-US" b="1" dirty="0">
                <a:solidFill>
                  <a:schemeClr val="bg1">
                    <a:lumMod val="95000"/>
                  </a:schemeClr>
                </a:solidFill>
                <a:latin typeface="Helvetica" pitchFamily="2" charset="0"/>
              </a:rPr>
              <a:t> </a:t>
            </a:r>
            <a:r>
              <a:rPr lang="en-US" altLang="zh-CN" b="1" dirty="0">
                <a:solidFill>
                  <a:schemeClr val="bg1">
                    <a:lumMod val="95000"/>
                  </a:schemeClr>
                </a:solidFill>
                <a:latin typeface="Helvetica" pitchFamily="2" charset="0"/>
              </a:rPr>
              <a:t>Singh</a:t>
            </a:r>
            <a:endParaRPr lang="en-US" altLang="zh-CN" b="1" dirty="0">
              <a:solidFill>
                <a:schemeClr val="bg1">
                  <a:lumMod val="95000"/>
                </a:schemeClr>
              </a:solidFill>
              <a:latin typeface="Helvetica" pitchFamily="2" charset="0"/>
              <a:cs typeface="Calibri"/>
            </a:endParaRPr>
          </a:p>
          <a:p>
            <a:pPr algn="ctr"/>
            <a:r>
              <a:rPr lang="en-US" altLang="zh-CN" b="1" err="1">
                <a:solidFill>
                  <a:schemeClr val="bg1">
                    <a:lumMod val="95000"/>
                  </a:schemeClr>
                </a:solidFill>
                <a:latin typeface="Helvetica" pitchFamily="2" charset="0"/>
              </a:rPr>
              <a:t>Jiye</a:t>
            </a:r>
            <a:r>
              <a:rPr lang="zh-CN" altLang="en-US" b="1" dirty="0">
                <a:solidFill>
                  <a:schemeClr val="bg1">
                    <a:lumMod val="95000"/>
                  </a:schemeClr>
                </a:solidFill>
                <a:latin typeface="Helvetica" pitchFamily="2" charset="0"/>
              </a:rPr>
              <a:t> </a:t>
            </a:r>
            <a:r>
              <a:rPr lang="en-US" altLang="zh-CN" b="1" dirty="0">
                <a:solidFill>
                  <a:schemeClr val="bg1">
                    <a:lumMod val="95000"/>
                  </a:schemeClr>
                </a:solidFill>
                <a:latin typeface="Helvetica" pitchFamily="2" charset="0"/>
              </a:rPr>
              <a:t>Wang</a:t>
            </a:r>
            <a:endParaRPr lang="en-US" altLang="zh-CN" b="1" dirty="0">
              <a:solidFill>
                <a:schemeClr val="bg1">
                  <a:lumMod val="95000"/>
                </a:schemeClr>
              </a:solidFill>
              <a:latin typeface="Helvetica" pitchFamily="2" charset="0"/>
              <a:cs typeface="Calibri"/>
            </a:endParaRPr>
          </a:p>
          <a:p>
            <a:pPr algn="ctr"/>
            <a:r>
              <a:rPr lang="en-US" altLang="zh-CN" b="1" err="1">
                <a:solidFill>
                  <a:schemeClr val="bg1">
                    <a:lumMod val="95000"/>
                  </a:schemeClr>
                </a:solidFill>
                <a:latin typeface="Helvetica" pitchFamily="2" charset="0"/>
              </a:rPr>
              <a:t>Saranjyot</a:t>
            </a:r>
            <a:r>
              <a:rPr lang="zh-CN" altLang="en-US" b="1" dirty="0">
                <a:solidFill>
                  <a:schemeClr val="bg1">
                    <a:lumMod val="95000"/>
                  </a:schemeClr>
                </a:solidFill>
                <a:latin typeface="Helvetica" pitchFamily="2" charset="0"/>
              </a:rPr>
              <a:t> </a:t>
            </a:r>
            <a:r>
              <a:rPr lang="en-US" altLang="zh-CN" b="1" dirty="0">
                <a:solidFill>
                  <a:schemeClr val="bg1">
                    <a:lumMod val="95000"/>
                  </a:schemeClr>
                </a:solidFill>
                <a:latin typeface="Helvetica" pitchFamily="2" charset="0"/>
              </a:rPr>
              <a:t>Singh</a:t>
            </a:r>
            <a:endParaRPr lang="en-US" b="1" dirty="0">
              <a:solidFill>
                <a:schemeClr val="bg1">
                  <a:lumMod val="95000"/>
                </a:schemeClr>
              </a:solidFill>
              <a:latin typeface="Helvetica" pitchFamily="2" charset="0"/>
            </a:endParaRPr>
          </a:p>
        </p:txBody>
      </p:sp>
    </p:spTree>
    <p:extLst>
      <p:ext uri="{BB962C8B-B14F-4D97-AF65-F5344CB8AC3E}">
        <p14:creationId xmlns:p14="http://schemas.microsoft.com/office/powerpoint/2010/main" val="2399812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1C068D-4D3E-2F4D-842D-3AF5D9BD92BC}"/>
              </a:ext>
            </a:extLst>
          </p:cNvPr>
          <p:cNvPicPr>
            <a:picLocks noChangeAspect="1"/>
          </p:cNvPicPr>
          <p:nvPr/>
        </p:nvPicPr>
        <p:blipFill>
          <a:blip r:embed="rId3"/>
          <a:stretch>
            <a:fillRect/>
          </a:stretch>
        </p:blipFill>
        <p:spPr>
          <a:xfrm>
            <a:off x="-54648" y="-829394"/>
            <a:ext cx="12246648" cy="7058572"/>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28171" y="-370191"/>
            <a:ext cx="12248342" cy="1918192"/>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59532" y="314360"/>
            <a:ext cx="12251532"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US" altLang="zh-CN" sz="3600">
                <a:solidFill>
                  <a:schemeClr val="bg1">
                    <a:lumMod val="95000"/>
                  </a:schemeClr>
                </a:solidFill>
                <a:latin typeface="Helvetica" pitchFamily="2" charset="0"/>
              </a:rPr>
              <a:t>Promotion</a:t>
            </a:r>
            <a:r>
              <a:rPr lang="zh-CN" altLang="en-US" sz="3600">
                <a:solidFill>
                  <a:schemeClr val="bg1">
                    <a:lumMod val="95000"/>
                  </a:schemeClr>
                </a:solidFill>
                <a:latin typeface="Helvetica" pitchFamily="2" charset="0"/>
              </a:rPr>
              <a:t> </a:t>
            </a:r>
            <a:r>
              <a:rPr lang="en-US" altLang="zh-CN" sz="3600">
                <a:solidFill>
                  <a:schemeClr val="bg1">
                    <a:lumMod val="95000"/>
                  </a:schemeClr>
                </a:solidFill>
                <a:latin typeface="Helvetica" pitchFamily="2" charset="0"/>
              </a:rPr>
              <a:t>Analysis</a:t>
            </a:r>
            <a:endParaRPr lang="en-US" sz="3600">
              <a:solidFill>
                <a:schemeClr val="bg1">
                  <a:lumMod val="95000"/>
                </a:schemeClr>
              </a:solidFill>
              <a:latin typeface="Helvetica" pitchFamily="2" charset="0"/>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9" name="Chart 18">
            <a:extLst>
              <a:ext uri="{FF2B5EF4-FFF2-40B4-BE49-F238E27FC236}">
                <a16:creationId xmlns:a16="http://schemas.microsoft.com/office/drawing/2014/main" id="{0A3BADC8-A658-734B-859F-3A80B8180463}"/>
              </a:ext>
            </a:extLst>
          </p:cNvPr>
          <p:cNvGraphicFramePr>
            <a:graphicFrameLocks/>
          </p:cNvGraphicFramePr>
          <p:nvPr>
            <p:extLst>
              <p:ext uri="{D42A27DB-BD31-4B8C-83A1-F6EECF244321}">
                <p14:modId xmlns:p14="http://schemas.microsoft.com/office/powerpoint/2010/main" val="3637967566"/>
              </p:ext>
            </p:extLst>
          </p:nvPr>
        </p:nvGraphicFramePr>
        <p:xfrm>
          <a:off x="93349" y="1130377"/>
          <a:ext cx="11768925" cy="5766076"/>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a:extLst>
              <a:ext uri="{FF2B5EF4-FFF2-40B4-BE49-F238E27FC236}">
                <a16:creationId xmlns:a16="http://schemas.microsoft.com/office/drawing/2014/main" id="{0E3ED316-5180-4C4E-8870-41D5DE093637}"/>
              </a:ext>
            </a:extLst>
          </p:cNvPr>
          <p:cNvSpPr/>
          <p:nvPr/>
        </p:nvSpPr>
        <p:spPr>
          <a:xfrm>
            <a:off x="965789" y="3807134"/>
            <a:ext cx="777240" cy="2296883"/>
          </a:xfrm>
          <a:prstGeom prst="rect">
            <a:avLst/>
          </a:prstGeom>
          <a:solidFill>
            <a:srgbClr val="F34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094111-9FFC-4A46-AEB0-51E354511B1D}"/>
              </a:ext>
            </a:extLst>
          </p:cNvPr>
          <p:cNvSpPr/>
          <p:nvPr/>
        </p:nvSpPr>
        <p:spPr>
          <a:xfrm>
            <a:off x="3545080" y="4933428"/>
            <a:ext cx="777240" cy="1184104"/>
          </a:xfrm>
          <a:prstGeom prst="rect">
            <a:avLst/>
          </a:prstGeom>
          <a:solidFill>
            <a:srgbClr val="F34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50C638-4F6A-9247-980E-D7CBF30C730E}"/>
              </a:ext>
            </a:extLst>
          </p:cNvPr>
          <p:cNvSpPr/>
          <p:nvPr/>
        </p:nvSpPr>
        <p:spPr>
          <a:xfrm>
            <a:off x="6139611" y="2217055"/>
            <a:ext cx="777240" cy="3904891"/>
          </a:xfrm>
          <a:prstGeom prst="rect">
            <a:avLst/>
          </a:prstGeom>
          <a:solidFill>
            <a:srgbClr val="F34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D74925-9DD1-2140-B62C-4AC05C032525}"/>
              </a:ext>
            </a:extLst>
          </p:cNvPr>
          <p:cNvSpPr/>
          <p:nvPr/>
        </p:nvSpPr>
        <p:spPr>
          <a:xfrm>
            <a:off x="8722454" y="4256426"/>
            <a:ext cx="777240" cy="1848704"/>
          </a:xfrm>
          <a:prstGeom prst="rect">
            <a:avLst/>
          </a:prstGeom>
          <a:solidFill>
            <a:srgbClr val="F34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804F791-C82D-8F49-B777-B6D37A85845E}"/>
              </a:ext>
            </a:extLst>
          </p:cNvPr>
          <p:cNvSpPr/>
          <p:nvPr/>
        </p:nvSpPr>
        <p:spPr>
          <a:xfrm>
            <a:off x="11292840" y="1130377"/>
            <a:ext cx="569434" cy="6154343"/>
          </a:xfrm>
          <a:prstGeom prst="rect">
            <a:avLst/>
          </a:prstGeom>
          <a:solidFill>
            <a:srgbClr val="393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D03BACA-221C-C046-92D2-F7A185D0586D}"/>
              </a:ext>
            </a:extLst>
          </p:cNvPr>
          <p:cNvSpPr/>
          <p:nvPr/>
        </p:nvSpPr>
        <p:spPr>
          <a:xfrm>
            <a:off x="90915" y="1081483"/>
            <a:ext cx="777240" cy="6154343"/>
          </a:xfrm>
          <a:prstGeom prst="rect">
            <a:avLst/>
          </a:prstGeom>
          <a:solidFill>
            <a:srgbClr val="393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DB7FF7F-9CDC-5A49-BD47-882CEB142AB4}"/>
              </a:ext>
            </a:extLst>
          </p:cNvPr>
          <p:cNvSpPr/>
          <p:nvPr/>
        </p:nvSpPr>
        <p:spPr>
          <a:xfrm>
            <a:off x="5001267" y="6633175"/>
            <a:ext cx="110411" cy="110411"/>
          </a:xfrm>
          <a:prstGeom prst="rect">
            <a:avLst/>
          </a:prstGeom>
          <a:solidFill>
            <a:srgbClr val="F34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657B23C-6CE4-9D43-9D2D-9B0F7FFD04F2}"/>
              </a:ext>
            </a:extLst>
          </p:cNvPr>
          <p:cNvSpPr txBox="1"/>
          <p:nvPr/>
        </p:nvSpPr>
        <p:spPr>
          <a:xfrm>
            <a:off x="5157932" y="6519103"/>
            <a:ext cx="866133" cy="338554"/>
          </a:xfrm>
          <a:prstGeom prst="rect">
            <a:avLst/>
          </a:prstGeom>
          <a:noFill/>
        </p:spPr>
        <p:txBody>
          <a:bodyPr wrap="square" rtlCol="0">
            <a:spAutoFit/>
          </a:bodyPr>
          <a:lstStyle/>
          <a:p>
            <a:r>
              <a:rPr lang="en-US" sz="1600" dirty="0">
                <a:solidFill>
                  <a:schemeClr val="bg1">
                    <a:lumMod val="95000"/>
                  </a:schemeClr>
                </a:solidFill>
                <a:latin typeface="Helvetica" pitchFamily="2" charset="0"/>
              </a:rPr>
              <a:t>Visits</a:t>
            </a:r>
          </a:p>
        </p:txBody>
      </p:sp>
    </p:spTree>
    <p:extLst>
      <p:ext uri="{BB962C8B-B14F-4D97-AF65-F5344CB8AC3E}">
        <p14:creationId xmlns:p14="http://schemas.microsoft.com/office/powerpoint/2010/main" val="3269968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35C84A-6C68-5B4B-B7D3-C4334C4DF2F8}"/>
              </a:ext>
            </a:extLst>
          </p:cNvPr>
          <p:cNvPicPr>
            <a:picLocks noChangeAspect="1"/>
          </p:cNvPicPr>
          <p:nvPr/>
        </p:nvPicPr>
        <p:blipFill>
          <a:blip r:embed="rId3"/>
          <a:stretch>
            <a:fillRect/>
          </a:stretch>
        </p:blipFill>
        <p:spPr>
          <a:xfrm>
            <a:off x="-694204" y="-921906"/>
            <a:ext cx="12886204" cy="7222694"/>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185738" y="-832891"/>
            <a:ext cx="12377738" cy="1918192"/>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59532" y="1085300"/>
            <a:ext cx="12251532"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US" altLang="zh-CN" sz="3600">
                <a:solidFill>
                  <a:schemeClr val="bg1">
                    <a:lumMod val="95000"/>
                  </a:schemeClr>
                </a:solidFill>
                <a:latin typeface="Helvetica" pitchFamily="2" charset="0"/>
              </a:rPr>
              <a:t>Website</a:t>
            </a:r>
            <a:r>
              <a:rPr lang="zh-CN" altLang="en-US" sz="3600">
                <a:solidFill>
                  <a:schemeClr val="bg1">
                    <a:lumMod val="95000"/>
                  </a:schemeClr>
                </a:solidFill>
                <a:latin typeface="Helvetica" pitchFamily="2" charset="0"/>
              </a:rPr>
              <a:t> </a:t>
            </a:r>
            <a:r>
              <a:rPr lang="en-US" altLang="zh-CN" sz="3600">
                <a:solidFill>
                  <a:schemeClr val="bg1">
                    <a:lumMod val="95000"/>
                  </a:schemeClr>
                </a:solidFill>
                <a:latin typeface="Helvetica" pitchFamily="2" charset="0"/>
              </a:rPr>
              <a:t>Model</a:t>
            </a:r>
            <a:endParaRPr lang="en-US" sz="3600">
              <a:solidFill>
                <a:schemeClr val="bg1">
                  <a:lumMod val="95000"/>
                </a:schemeClr>
              </a:solidFill>
              <a:latin typeface="Helvetica" pitchFamily="2" charset="0"/>
            </a:endParaRPr>
          </a:p>
        </p:txBody>
      </p:sp>
      <p:graphicFrame>
        <p:nvGraphicFramePr>
          <p:cNvPr id="24" name="Chart 23">
            <a:extLst>
              <a:ext uri="{FF2B5EF4-FFF2-40B4-BE49-F238E27FC236}">
                <a16:creationId xmlns:a16="http://schemas.microsoft.com/office/drawing/2014/main" id="{58BD98C4-4505-0144-B33B-A20BCF91178E}"/>
              </a:ext>
            </a:extLst>
          </p:cNvPr>
          <p:cNvGraphicFramePr>
            <a:graphicFrameLocks/>
          </p:cNvGraphicFramePr>
          <p:nvPr>
            <p:extLst>
              <p:ext uri="{D42A27DB-BD31-4B8C-83A1-F6EECF244321}">
                <p14:modId xmlns:p14="http://schemas.microsoft.com/office/powerpoint/2010/main" val="366790774"/>
              </p:ext>
            </p:extLst>
          </p:nvPr>
        </p:nvGraphicFramePr>
        <p:xfrm>
          <a:off x="1007908" y="1300327"/>
          <a:ext cx="6517866" cy="3226180"/>
        </p:xfrm>
        <a:graphic>
          <a:graphicData uri="http://schemas.openxmlformats.org/drawingml/2006/chart">
            <c:chart xmlns:c="http://schemas.openxmlformats.org/drawingml/2006/chart" xmlns:r="http://schemas.openxmlformats.org/officeDocument/2006/relationships" r:id="rId4"/>
          </a:graphicData>
        </a:graphic>
      </p:graphicFrame>
      <p:cxnSp>
        <p:nvCxnSpPr>
          <p:cNvPr id="5" name="Straight Connector 4">
            <a:extLst>
              <a:ext uri="{FF2B5EF4-FFF2-40B4-BE49-F238E27FC236}">
                <a16:creationId xmlns:a16="http://schemas.microsoft.com/office/drawing/2014/main" id="{79E1C096-7CD2-714F-8031-710BD4F95943}"/>
              </a:ext>
            </a:extLst>
          </p:cNvPr>
          <p:cNvCxnSpPr>
            <a:cxnSpLocks/>
          </p:cNvCxnSpPr>
          <p:nvPr/>
        </p:nvCxnSpPr>
        <p:spPr>
          <a:xfrm>
            <a:off x="5251790" y="1731750"/>
            <a:ext cx="977460" cy="0"/>
          </a:xfrm>
          <a:prstGeom prst="line">
            <a:avLst/>
          </a:prstGeom>
          <a:ln>
            <a:solidFill>
              <a:srgbClr val="4D4B4B"/>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794550-6C5F-694D-87E3-235BCF53C750}"/>
              </a:ext>
            </a:extLst>
          </p:cNvPr>
          <p:cNvCxnSpPr>
            <a:cxnSpLocks/>
          </p:cNvCxnSpPr>
          <p:nvPr/>
        </p:nvCxnSpPr>
        <p:spPr>
          <a:xfrm>
            <a:off x="6339611" y="1735800"/>
            <a:ext cx="1035270" cy="0"/>
          </a:xfrm>
          <a:prstGeom prst="line">
            <a:avLst/>
          </a:prstGeom>
          <a:ln>
            <a:solidFill>
              <a:srgbClr val="4D4B4B"/>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05A8731-6AD4-DD4D-ACA7-FAF0B5E71BA2}"/>
              </a:ext>
            </a:extLst>
          </p:cNvPr>
          <p:cNvSpPr txBox="1"/>
          <p:nvPr/>
        </p:nvSpPr>
        <p:spPr>
          <a:xfrm>
            <a:off x="5109899" y="1488984"/>
            <a:ext cx="1261241" cy="276999"/>
          </a:xfrm>
          <a:prstGeom prst="rect">
            <a:avLst/>
          </a:prstGeom>
          <a:noFill/>
        </p:spPr>
        <p:txBody>
          <a:bodyPr wrap="square" rtlCol="0">
            <a:spAutoFit/>
          </a:bodyPr>
          <a:lstStyle/>
          <a:p>
            <a:pPr algn="ctr"/>
            <a:r>
              <a:rPr lang="en-US" sz="1200">
                <a:solidFill>
                  <a:schemeClr val="bg1">
                    <a:lumMod val="95000"/>
                  </a:schemeClr>
                </a:solidFill>
                <a:latin typeface="Helvetica" pitchFamily="2" charset="0"/>
              </a:rPr>
              <a:t>Two</a:t>
            </a:r>
            <a:r>
              <a:rPr lang="zh-CN" altLang="en-US" sz="1200">
                <a:solidFill>
                  <a:schemeClr val="bg1">
                    <a:lumMod val="95000"/>
                  </a:schemeClr>
                </a:solidFill>
                <a:latin typeface="Helvetica" pitchFamily="2" charset="0"/>
              </a:rPr>
              <a:t> </a:t>
            </a:r>
            <a:r>
              <a:rPr lang="en-US" altLang="zh-CN" sz="1200">
                <a:solidFill>
                  <a:schemeClr val="bg1">
                    <a:lumMod val="95000"/>
                  </a:schemeClr>
                </a:solidFill>
                <a:latin typeface="Helvetica" pitchFamily="2" charset="0"/>
              </a:rPr>
              <a:t>Weeks</a:t>
            </a:r>
            <a:endParaRPr lang="en-US" sz="1200">
              <a:solidFill>
                <a:schemeClr val="bg1">
                  <a:lumMod val="95000"/>
                </a:schemeClr>
              </a:solidFill>
              <a:latin typeface="Helvetica" pitchFamily="2" charset="0"/>
            </a:endParaRPr>
          </a:p>
        </p:txBody>
      </p:sp>
      <p:sp>
        <p:nvSpPr>
          <p:cNvPr id="21" name="TextBox 20">
            <a:extLst>
              <a:ext uri="{FF2B5EF4-FFF2-40B4-BE49-F238E27FC236}">
                <a16:creationId xmlns:a16="http://schemas.microsoft.com/office/drawing/2014/main" id="{37DB3FC6-DE52-9B4B-BA4E-8AF7E7A85D9D}"/>
              </a:ext>
            </a:extLst>
          </p:cNvPr>
          <p:cNvSpPr txBox="1"/>
          <p:nvPr/>
        </p:nvSpPr>
        <p:spPr>
          <a:xfrm>
            <a:off x="6226625" y="1484933"/>
            <a:ext cx="1261241" cy="276999"/>
          </a:xfrm>
          <a:prstGeom prst="rect">
            <a:avLst/>
          </a:prstGeom>
          <a:noFill/>
        </p:spPr>
        <p:txBody>
          <a:bodyPr wrap="square" rtlCol="0">
            <a:spAutoFit/>
          </a:bodyPr>
          <a:lstStyle/>
          <a:p>
            <a:pPr algn="ctr"/>
            <a:r>
              <a:rPr lang="en-CA" sz="1200">
                <a:solidFill>
                  <a:schemeClr val="bg1">
                    <a:lumMod val="95000"/>
                  </a:schemeClr>
                </a:solidFill>
                <a:latin typeface="Helvetica" pitchFamily="2" charset="0"/>
              </a:rPr>
              <a:t>Time</a:t>
            </a:r>
            <a:r>
              <a:rPr lang="zh-CN" altLang="en-US" sz="1200">
                <a:solidFill>
                  <a:schemeClr val="bg1">
                    <a:lumMod val="95000"/>
                  </a:schemeClr>
                </a:solidFill>
                <a:latin typeface="Helvetica" pitchFamily="2" charset="0"/>
              </a:rPr>
              <a:t> </a:t>
            </a:r>
            <a:r>
              <a:rPr lang="en-US" altLang="zh-CN" sz="1200">
                <a:solidFill>
                  <a:schemeClr val="bg1">
                    <a:lumMod val="95000"/>
                  </a:schemeClr>
                </a:solidFill>
                <a:latin typeface="Helvetica" pitchFamily="2" charset="0"/>
              </a:rPr>
              <a:t>Selection</a:t>
            </a:r>
            <a:endParaRPr lang="en-US" sz="1200">
              <a:solidFill>
                <a:schemeClr val="bg1">
                  <a:lumMod val="95000"/>
                </a:schemeClr>
              </a:solidFill>
              <a:latin typeface="Helvetica" pitchFamily="2" charset="0"/>
            </a:endParaRPr>
          </a:p>
        </p:txBody>
      </p:sp>
      <p:cxnSp>
        <p:nvCxnSpPr>
          <p:cNvPr id="22" name="Straight Connector 21">
            <a:extLst>
              <a:ext uri="{FF2B5EF4-FFF2-40B4-BE49-F238E27FC236}">
                <a16:creationId xmlns:a16="http://schemas.microsoft.com/office/drawing/2014/main" id="{7BF14AB5-6D65-A549-9A02-14FB2F0E39B6}"/>
              </a:ext>
            </a:extLst>
          </p:cNvPr>
          <p:cNvCxnSpPr>
            <a:cxnSpLocks/>
          </p:cNvCxnSpPr>
          <p:nvPr/>
        </p:nvCxnSpPr>
        <p:spPr>
          <a:xfrm>
            <a:off x="1025688" y="1725489"/>
            <a:ext cx="2269299" cy="0"/>
          </a:xfrm>
          <a:prstGeom prst="line">
            <a:avLst/>
          </a:prstGeom>
          <a:ln w="25400">
            <a:solidFill>
              <a:srgbClr val="4D4B4B"/>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B72F266-C844-B04F-ADF1-DF3BAD2C7E59}"/>
              </a:ext>
            </a:extLst>
          </p:cNvPr>
          <p:cNvSpPr txBox="1"/>
          <p:nvPr/>
        </p:nvSpPr>
        <p:spPr>
          <a:xfrm>
            <a:off x="969573" y="1350071"/>
            <a:ext cx="1560267" cy="369332"/>
          </a:xfrm>
          <a:prstGeom prst="rect">
            <a:avLst/>
          </a:prstGeom>
          <a:noFill/>
        </p:spPr>
        <p:txBody>
          <a:bodyPr wrap="square" rtlCol="0">
            <a:spAutoFit/>
          </a:bodyPr>
          <a:lstStyle/>
          <a:p>
            <a:r>
              <a:rPr lang="en-CA">
                <a:solidFill>
                  <a:schemeClr val="bg1">
                    <a:lumMod val="95000"/>
                  </a:schemeClr>
                </a:solidFill>
                <a:latin typeface="Helvetica" pitchFamily="2" charset="0"/>
              </a:rPr>
              <a:t>Total</a:t>
            </a:r>
            <a:r>
              <a:rPr lang="zh-CN" altLang="en-US">
                <a:solidFill>
                  <a:schemeClr val="bg1">
                    <a:lumMod val="95000"/>
                  </a:schemeClr>
                </a:solidFill>
                <a:latin typeface="Helvetica" pitchFamily="2" charset="0"/>
              </a:rPr>
              <a:t> </a:t>
            </a:r>
            <a:r>
              <a:rPr lang="en-US" altLang="zh-CN">
                <a:solidFill>
                  <a:schemeClr val="bg1">
                    <a:lumMod val="95000"/>
                  </a:schemeClr>
                </a:solidFill>
                <a:latin typeface="Helvetica" pitchFamily="2" charset="0"/>
              </a:rPr>
              <a:t>Visitors</a:t>
            </a:r>
            <a:endParaRPr lang="en-US">
              <a:solidFill>
                <a:schemeClr val="bg1">
                  <a:lumMod val="95000"/>
                </a:schemeClr>
              </a:solidFill>
              <a:latin typeface="Helvetica" pitchFamily="2" charset="0"/>
            </a:endParaRPr>
          </a:p>
        </p:txBody>
      </p:sp>
      <p:sp>
        <p:nvSpPr>
          <p:cNvPr id="25" name="TextBox 24">
            <a:extLst>
              <a:ext uri="{FF2B5EF4-FFF2-40B4-BE49-F238E27FC236}">
                <a16:creationId xmlns:a16="http://schemas.microsoft.com/office/drawing/2014/main" id="{B138D868-BE3D-2F40-BB8F-057DD0B0BD77}"/>
              </a:ext>
            </a:extLst>
          </p:cNvPr>
          <p:cNvSpPr txBox="1"/>
          <p:nvPr/>
        </p:nvSpPr>
        <p:spPr>
          <a:xfrm>
            <a:off x="1868208" y="1345494"/>
            <a:ext cx="1426779" cy="369332"/>
          </a:xfrm>
          <a:prstGeom prst="rect">
            <a:avLst/>
          </a:prstGeom>
          <a:noFill/>
        </p:spPr>
        <p:txBody>
          <a:bodyPr wrap="square" rtlCol="0">
            <a:spAutoFit/>
          </a:bodyPr>
          <a:lstStyle/>
          <a:p>
            <a:pPr algn="r"/>
            <a:r>
              <a:rPr lang="en-US" altLang="zh-CN">
                <a:solidFill>
                  <a:schemeClr val="bg1">
                    <a:lumMod val="95000"/>
                  </a:schemeClr>
                </a:solidFill>
                <a:latin typeface="Helvetica" pitchFamily="2" charset="0"/>
              </a:rPr>
              <a:t>61,403</a:t>
            </a:r>
            <a:endParaRPr lang="en-US">
              <a:solidFill>
                <a:schemeClr val="bg1">
                  <a:lumMod val="95000"/>
                </a:schemeClr>
              </a:solidFill>
              <a:latin typeface="Helvetica" pitchFamily="2" charset="0"/>
            </a:endParaRPr>
          </a:p>
        </p:txBody>
      </p:sp>
      <p:graphicFrame>
        <p:nvGraphicFramePr>
          <p:cNvPr id="31" name="Chart 30">
            <a:extLst>
              <a:ext uri="{FF2B5EF4-FFF2-40B4-BE49-F238E27FC236}">
                <a16:creationId xmlns:a16="http://schemas.microsoft.com/office/drawing/2014/main" id="{4FB7E678-FBA1-4143-A6D1-C861F73FFD01}"/>
              </a:ext>
            </a:extLst>
          </p:cNvPr>
          <p:cNvGraphicFramePr>
            <a:graphicFrameLocks/>
          </p:cNvGraphicFramePr>
          <p:nvPr>
            <p:extLst>
              <p:ext uri="{D42A27DB-BD31-4B8C-83A1-F6EECF244321}">
                <p14:modId xmlns:p14="http://schemas.microsoft.com/office/powerpoint/2010/main" val="2717665944"/>
              </p:ext>
            </p:extLst>
          </p:nvPr>
        </p:nvGraphicFramePr>
        <p:xfrm>
          <a:off x="7461357" y="1131079"/>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5" name="Table 34">
            <a:extLst>
              <a:ext uri="{FF2B5EF4-FFF2-40B4-BE49-F238E27FC236}">
                <a16:creationId xmlns:a16="http://schemas.microsoft.com/office/drawing/2014/main" id="{FB6676CA-3238-A04D-B946-241A702BBFA5}"/>
              </a:ext>
            </a:extLst>
          </p:cNvPr>
          <p:cNvGraphicFramePr>
            <a:graphicFrameLocks noGrp="1"/>
          </p:cNvGraphicFramePr>
          <p:nvPr>
            <p:extLst>
              <p:ext uri="{D42A27DB-BD31-4B8C-83A1-F6EECF244321}">
                <p14:modId xmlns:p14="http://schemas.microsoft.com/office/powerpoint/2010/main" val="1227910376"/>
              </p:ext>
            </p:extLst>
          </p:nvPr>
        </p:nvGraphicFramePr>
        <p:xfrm>
          <a:off x="1025688" y="4684573"/>
          <a:ext cx="6482307" cy="1748925"/>
        </p:xfrm>
        <a:graphic>
          <a:graphicData uri="http://schemas.openxmlformats.org/drawingml/2006/table">
            <a:tbl>
              <a:tblPr firstRow="1" bandRow="1">
                <a:tableStyleId>{F5AB1C69-6EDB-4FF4-983F-18BD219EF322}</a:tableStyleId>
              </a:tblPr>
              <a:tblGrid>
                <a:gridCol w="2388072">
                  <a:extLst>
                    <a:ext uri="{9D8B030D-6E8A-4147-A177-3AD203B41FA5}">
                      <a16:colId xmlns:a16="http://schemas.microsoft.com/office/drawing/2014/main" val="1891917975"/>
                    </a:ext>
                  </a:extLst>
                </a:gridCol>
                <a:gridCol w="975360">
                  <a:extLst>
                    <a:ext uri="{9D8B030D-6E8A-4147-A177-3AD203B41FA5}">
                      <a16:colId xmlns:a16="http://schemas.microsoft.com/office/drawing/2014/main" val="244641158"/>
                    </a:ext>
                  </a:extLst>
                </a:gridCol>
                <a:gridCol w="1051560">
                  <a:extLst>
                    <a:ext uri="{9D8B030D-6E8A-4147-A177-3AD203B41FA5}">
                      <a16:colId xmlns:a16="http://schemas.microsoft.com/office/drawing/2014/main" val="1202279247"/>
                    </a:ext>
                  </a:extLst>
                </a:gridCol>
                <a:gridCol w="1017766">
                  <a:extLst>
                    <a:ext uri="{9D8B030D-6E8A-4147-A177-3AD203B41FA5}">
                      <a16:colId xmlns:a16="http://schemas.microsoft.com/office/drawing/2014/main" val="269240505"/>
                    </a:ext>
                  </a:extLst>
                </a:gridCol>
                <a:gridCol w="1049549">
                  <a:extLst>
                    <a:ext uri="{9D8B030D-6E8A-4147-A177-3AD203B41FA5}">
                      <a16:colId xmlns:a16="http://schemas.microsoft.com/office/drawing/2014/main" val="877287562"/>
                    </a:ext>
                  </a:extLst>
                </a:gridCol>
              </a:tblGrid>
              <a:tr h="410255">
                <a:tc>
                  <a:txBody>
                    <a:bodyPr/>
                    <a:lstStyle/>
                    <a:p>
                      <a:pPr algn="ctr"/>
                      <a:endParaRPr lang="en-US">
                        <a:latin typeface="Helvetica" pitchFamily="2" charset="0"/>
                      </a:endParaRPr>
                    </a:p>
                  </a:txBody>
                  <a:tcPr anchor="ctr">
                    <a:solidFill>
                      <a:srgbClr val="3A3838"/>
                    </a:solidFill>
                  </a:tcPr>
                </a:tc>
                <a:tc>
                  <a:txBody>
                    <a:bodyPr/>
                    <a:lstStyle/>
                    <a:p>
                      <a:pPr algn="ctr"/>
                      <a:r>
                        <a:rPr lang="en-US" altLang="zh-CN" sz="1400">
                          <a:solidFill>
                            <a:schemeClr val="tx1">
                              <a:lumMod val="85000"/>
                              <a:lumOff val="15000"/>
                            </a:schemeClr>
                          </a:solidFill>
                          <a:latin typeface="Helvetica" pitchFamily="2" charset="0"/>
                        </a:rPr>
                        <a:t>This</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Week</a:t>
                      </a:r>
                      <a:endParaRPr lang="en-US" sz="1400">
                        <a:solidFill>
                          <a:schemeClr val="tx1">
                            <a:lumMod val="85000"/>
                            <a:lumOff val="15000"/>
                          </a:schemeClr>
                        </a:solidFill>
                        <a:latin typeface="Helvetica" pitchFamily="2" charset="0"/>
                      </a:endParaRPr>
                    </a:p>
                  </a:txBody>
                  <a:tcPr anchor="ctr">
                    <a:solidFill>
                      <a:srgbClr val="BFBEBE"/>
                    </a:solidFill>
                  </a:tcPr>
                </a:tc>
                <a:tc>
                  <a:txBody>
                    <a:bodyPr/>
                    <a:lstStyle/>
                    <a:p>
                      <a:pPr algn="ctr"/>
                      <a:r>
                        <a:rPr lang="en-US" altLang="zh-CN" sz="1400">
                          <a:solidFill>
                            <a:schemeClr val="tx1">
                              <a:lumMod val="85000"/>
                              <a:lumOff val="15000"/>
                            </a:schemeClr>
                          </a:solidFill>
                          <a:latin typeface="Helvetica" pitchFamily="2" charset="0"/>
                        </a:rPr>
                        <a:t>Last</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Week</a:t>
                      </a:r>
                      <a:endParaRPr lang="en-US" sz="1400">
                        <a:solidFill>
                          <a:schemeClr val="tx1">
                            <a:lumMod val="85000"/>
                            <a:lumOff val="15000"/>
                          </a:schemeClr>
                        </a:solidFill>
                        <a:latin typeface="Helvetica" pitchFamily="2" charset="0"/>
                      </a:endParaRPr>
                    </a:p>
                  </a:txBody>
                  <a:tcPr anchor="ctr">
                    <a:solidFill>
                      <a:srgbClr val="BFBEBE"/>
                    </a:solidFill>
                  </a:tcPr>
                </a:tc>
                <a:tc>
                  <a:txBody>
                    <a:bodyPr/>
                    <a:lstStyle/>
                    <a:p>
                      <a:pPr algn="ctr"/>
                      <a:r>
                        <a:rPr lang="en-US" altLang="zh-CN" sz="1400">
                          <a:solidFill>
                            <a:schemeClr val="tx1">
                              <a:lumMod val="85000"/>
                              <a:lumOff val="15000"/>
                            </a:schemeClr>
                          </a:solidFill>
                          <a:latin typeface="Helvetica" pitchFamily="2" charset="0"/>
                        </a:rPr>
                        <a:t>Aug</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9-</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Aug</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15</a:t>
                      </a:r>
                      <a:endParaRPr lang="en-US" sz="1400">
                        <a:solidFill>
                          <a:schemeClr val="tx1">
                            <a:lumMod val="85000"/>
                            <a:lumOff val="15000"/>
                          </a:schemeClr>
                        </a:solidFill>
                        <a:latin typeface="Helvetica" pitchFamily="2" charset="0"/>
                      </a:endParaRPr>
                    </a:p>
                  </a:txBody>
                  <a:tcPr anchor="ctr">
                    <a:solidFill>
                      <a:srgbClr val="BFBEBE"/>
                    </a:solidFill>
                  </a:tcPr>
                </a:tc>
                <a:tc>
                  <a:txBody>
                    <a:bodyPr/>
                    <a:lstStyle/>
                    <a:p>
                      <a:pPr algn="ctr"/>
                      <a:r>
                        <a:rPr lang="en-US" altLang="zh-CN">
                          <a:solidFill>
                            <a:schemeClr val="tx1">
                              <a:lumMod val="85000"/>
                              <a:lumOff val="15000"/>
                            </a:schemeClr>
                          </a:solidFill>
                          <a:latin typeface="Helvetica" pitchFamily="2" charset="0"/>
                        </a:rPr>
                        <a:t>Add</a:t>
                      </a:r>
                      <a:endParaRPr lang="en-US">
                        <a:solidFill>
                          <a:schemeClr val="tx1">
                            <a:lumMod val="85000"/>
                            <a:lumOff val="15000"/>
                          </a:schemeClr>
                        </a:solidFill>
                        <a:latin typeface="Helvetica" pitchFamily="2" charset="0"/>
                      </a:endParaRPr>
                    </a:p>
                  </a:txBody>
                  <a:tcPr anchor="ctr">
                    <a:solidFill>
                      <a:srgbClr val="BFBEBE"/>
                    </a:solidFill>
                  </a:tcPr>
                </a:tc>
                <a:extLst>
                  <a:ext uri="{0D108BD9-81ED-4DB2-BD59-A6C34878D82A}">
                    <a16:rowId xmlns:a16="http://schemas.microsoft.com/office/drawing/2014/main" val="3738089671"/>
                  </a:ext>
                </a:extLst>
              </a:tr>
              <a:tr h="410255">
                <a:tc>
                  <a:txBody>
                    <a:bodyPr/>
                    <a:lstStyle/>
                    <a:p>
                      <a:pPr algn="ctr"/>
                      <a:r>
                        <a:rPr lang="en-US" altLang="zh-CN" sz="1600">
                          <a:latin typeface="Helvetica" pitchFamily="2" charset="0"/>
                        </a:rPr>
                        <a:t>Interested</a:t>
                      </a:r>
                      <a:r>
                        <a:rPr lang="zh-CN" altLang="en-US" sz="1600">
                          <a:latin typeface="Helvetica" pitchFamily="2" charset="0"/>
                        </a:rPr>
                        <a:t> </a:t>
                      </a:r>
                      <a:r>
                        <a:rPr lang="en-US" altLang="zh-CN" sz="1600">
                          <a:latin typeface="Helvetica" pitchFamily="2" charset="0"/>
                        </a:rPr>
                        <a:t>Visits</a:t>
                      </a:r>
                      <a:endParaRPr lang="en-US" sz="1600">
                        <a:latin typeface="Helvetica" pitchFamily="2" charset="0"/>
                      </a:endParaRPr>
                    </a:p>
                  </a:txBody>
                  <a:tcPr anchor="ctr">
                    <a:solidFill>
                      <a:schemeClr val="bg1">
                        <a:lumMod val="75000"/>
                      </a:schemeClr>
                    </a:solidFill>
                  </a:tcPr>
                </a:tc>
                <a:tc>
                  <a:txBody>
                    <a:bodyPr/>
                    <a:lstStyle/>
                    <a:p>
                      <a:pPr algn="ctr"/>
                      <a:r>
                        <a:rPr lang="en-US" altLang="zh-CN">
                          <a:solidFill>
                            <a:schemeClr val="bg1">
                              <a:lumMod val="95000"/>
                            </a:schemeClr>
                          </a:solidFill>
                          <a:latin typeface="Helvetica" pitchFamily="2" charset="0"/>
                        </a:rPr>
                        <a:t>294</a:t>
                      </a:r>
                      <a:endParaRPr lang="en-US">
                        <a:solidFill>
                          <a:schemeClr val="bg1">
                            <a:lumMod val="95000"/>
                          </a:schemeClr>
                        </a:solidFill>
                        <a:latin typeface="Helvetica" pitchFamily="2" charset="0"/>
                      </a:endParaRPr>
                    </a:p>
                  </a:txBody>
                  <a:tcPr anchor="ctr">
                    <a:solidFill>
                      <a:srgbClr val="3A3839"/>
                    </a:solidFill>
                  </a:tcPr>
                </a:tc>
                <a:tc>
                  <a:txBody>
                    <a:bodyPr/>
                    <a:lstStyle/>
                    <a:p>
                      <a:pPr algn="ctr"/>
                      <a:r>
                        <a:rPr lang="en-US" altLang="zh-CN">
                          <a:solidFill>
                            <a:schemeClr val="bg1">
                              <a:lumMod val="95000"/>
                            </a:schemeClr>
                          </a:solidFill>
                          <a:latin typeface="Helvetica" pitchFamily="2" charset="0"/>
                        </a:rPr>
                        <a:t>281</a:t>
                      </a:r>
                      <a:endParaRPr lang="en-US">
                        <a:solidFill>
                          <a:schemeClr val="bg1">
                            <a:lumMod val="95000"/>
                          </a:schemeClr>
                        </a:solidFill>
                        <a:latin typeface="Helvetica" pitchFamily="2" charset="0"/>
                      </a:endParaRPr>
                    </a:p>
                  </a:txBody>
                  <a:tcPr anchor="ctr">
                    <a:solidFill>
                      <a:srgbClr val="3A3839"/>
                    </a:solidFill>
                  </a:tcPr>
                </a:tc>
                <a:tc>
                  <a:txBody>
                    <a:bodyPr/>
                    <a:lstStyle/>
                    <a:p>
                      <a:pPr algn="ctr"/>
                      <a:r>
                        <a:rPr lang="en-US" altLang="zh-CN">
                          <a:solidFill>
                            <a:schemeClr val="bg1">
                              <a:lumMod val="95000"/>
                            </a:schemeClr>
                          </a:solidFill>
                          <a:latin typeface="Helvetica" pitchFamily="2" charset="0"/>
                        </a:rPr>
                        <a:t>263</a:t>
                      </a:r>
                      <a:endParaRPr lang="en-US">
                        <a:solidFill>
                          <a:schemeClr val="bg1">
                            <a:lumMod val="95000"/>
                          </a:schemeClr>
                        </a:solidFill>
                        <a:latin typeface="Helvetica" pitchFamily="2" charset="0"/>
                      </a:endParaRPr>
                    </a:p>
                  </a:txBody>
                  <a:tcPr anchor="ctr">
                    <a:solidFill>
                      <a:srgbClr val="3A3839"/>
                    </a:solidFill>
                  </a:tcPr>
                </a:tc>
                <a:tc>
                  <a:txBody>
                    <a:bodyPr/>
                    <a:lstStyle/>
                    <a:p>
                      <a:pPr algn="ctr"/>
                      <a:r>
                        <a:rPr lang="en-US" altLang="zh-CN">
                          <a:solidFill>
                            <a:schemeClr val="bg1">
                              <a:lumMod val="95000"/>
                            </a:schemeClr>
                          </a:solidFill>
                          <a:latin typeface="Helvetica" pitchFamily="2" charset="0"/>
                        </a:rPr>
                        <a:t>Hide</a:t>
                      </a:r>
                      <a:endParaRPr lang="en-US">
                        <a:solidFill>
                          <a:schemeClr val="bg1">
                            <a:lumMod val="95000"/>
                          </a:schemeClr>
                        </a:solidFill>
                        <a:latin typeface="Helvetica" pitchFamily="2" charset="0"/>
                      </a:endParaRPr>
                    </a:p>
                  </a:txBody>
                  <a:tcPr anchor="ctr">
                    <a:solidFill>
                      <a:srgbClr val="3A3839"/>
                    </a:solidFill>
                  </a:tcPr>
                </a:tc>
                <a:extLst>
                  <a:ext uri="{0D108BD9-81ED-4DB2-BD59-A6C34878D82A}">
                    <a16:rowId xmlns:a16="http://schemas.microsoft.com/office/drawing/2014/main" val="2367364142"/>
                  </a:ext>
                </a:extLst>
              </a:tr>
              <a:tr h="410255">
                <a:tc>
                  <a:txBody>
                    <a:bodyPr/>
                    <a:lstStyle/>
                    <a:p>
                      <a:pPr algn="ctr"/>
                      <a:r>
                        <a:rPr lang="en-US" altLang="zh-CN" sz="1600">
                          <a:latin typeface="Helvetica" pitchFamily="2" charset="0"/>
                        </a:rPr>
                        <a:t>Bounce</a:t>
                      </a:r>
                      <a:r>
                        <a:rPr lang="zh-CN" altLang="en-US" sz="1600">
                          <a:latin typeface="Helvetica" pitchFamily="2" charset="0"/>
                        </a:rPr>
                        <a:t> </a:t>
                      </a:r>
                      <a:r>
                        <a:rPr lang="en-US" altLang="zh-CN" sz="1600">
                          <a:latin typeface="Helvetica" pitchFamily="2" charset="0"/>
                        </a:rPr>
                        <a:t>Rate</a:t>
                      </a:r>
                      <a:endParaRPr lang="en-US" sz="1600">
                        <a:latin typeface="Helvetica" pitchFamily="2" charset="0"/>
                      </a:endParaRPr>
                    </a:p>
                  </a:txBody>
                  <a:tcPr anchor="ctr">
                    <a:solidFill>
                      <a:schemeClr val="bg1">
                        <a:lumMod val="75000"/>
                      </a:schemeClr>
                    </a:solidFill>
                  </a:tcPr>
                </a:tc>
                <a:tc>
                  <a:txBody>
                    <a:bodyPr/>
                    <a:lstStyle/>
                    <a:p>
                      <a:pPr algn="ctr"/>
                      <a:r>
                        <a:rPr lang="en-US">
                          <a:solidFill>
                            <a:schemeClr val="bg1">
                              <a:lumMod val="95000"/>
                            </a:schemeClr>
                          </a:solidFill>
                          <a:latin typeface="Helvetica" pitchFamily="2" charset="0"/>
                        </a:rPr>
                        <a:t>61.92%</a:t>
                      </a:r>
                    </a:p>
                  </a:txBody>
                  <a:tcPr anchor="ctr">
                    <a:solidFill>
                      <a:srgbClr val="3A3838"/>
                    </a:solidFill>
                  </a:tcPr>
                </a:tc>
                <a:tc>
                  <a:txBody>
                    <a:bodyPr/>
                    <a:lstStyle/>
                    <a:p>
                      <a:pPr algn="ctr"/>
                      <a:r>
                        <a:rPr lang="en-US">
                          <a:solidFill>
                            <a:schemeClr val="bg1">
                              <a:lumMod val="95000"/>
                            </a:schemeClr>
                          </a:solidFill>
                          <a:latin typeface="Helvetica" pitchFamily="2" charset="0"/>
                        </a:rPr>
                        <a:t>63.79%</a:t>
                      </a:r>
                    </a:p>
                  </a:txBody>
                  <a:tcPr anchor="ctr">
                    <a:solidFill>
                      <a:srgbClr val="3A3838"/>
                    </a:solidFill>
                  </a:tcPr>
                </a:tc>
                <a:tc>
                  <a:txBody>
                    <a:bodyPr/>
                    <a:lstStyle/>
                    <a:p>
                      <a:pPr algn="ctr"/>
                      <a:r>
                        <a:rPr lang="en-US">
                          <a:solidFill>
                            <a:schemeClr val="bg1">
                              <a:lumMod val="95000"/>
                            </a:schemeClr>
                          </a:solidFill>
                          <a:latin typeface="Helvetica" pitchFamily="2" charset="0"/>
                        </a:rPr>
                        <a:t>66.33%</a:t>
                      </a:r>
                    </a:p>
                  </a:txBody>
                  <a:tcPr anchor="ctr">
                    <a:solidFill>
                      <a:srgbClr val="3A3838"/>
                    </a:solidFill>
                  </a:tcPr>
                </a:tc>
                <a:tc>
                  <a:txBody>
                    <a:bodyPr/>
                    <a:lstStyle/>
                    <a:p>
                      <a:pPr algn="ctr"/>
                      <a:r>
                        <a:rPr lang="en-US" altLang="zh-CN">
                          <a:solidFill>
                            <a:schemeClr val="bg1">
                              <a:lumMod val="95000"/>
                            </a:schemeClr>
                          </a:solidFill>
                          <a:latin typeface="Helvetica" pitchFamily="2" charset="0"/>
                        </a:rPr>
                        <a:t>Hide</a:t>
                      </a:r>
                      <a:endParaRPr lang="en-US">
                        <a:solidFill>
                          <a:schemeClr val="bg1">
                            <a:lumMod val="95000"/>
                          </a:schemeClr>
                        </a:solidFill>
                        <a:latin typeface="Helvetica" pitchFamily="2" charset="0"/>
                      </a:endParaRPr>
                    </a:p>
                  </a:txBody>
                  <a:tcPr anchor="ctr">
                    <a:solidFill>
                      <a:srgbClr val="3A3838"/>
                    </a:solidFill>
                  </a:tcPr>
                </a:tc>
                <a:extLst>
                  <a:ext uri="{0D108BD9-81ED-4DB2-BD59-A6C34878D82A}">
                    <a16:rowId xmlns:a16="http://schemas.microsoft.com/office/drawing/2014/main" val="578113200"/>
                  </a:ext>
                </a:extLst>
              </a:tr>
              <a:tr h="410255">
                <a:tc>
                  <a:txBody>
                    <a:bodyPr/>
                    <a:lstStyle/>
                    <a:p>
                      <a:pPr algn="ctr"/>
                      <a:r>
                        <a:rPr lang="en-US" altLang="zh-CN" sz="1600" err="1">
                          <a:latin typeface="Helvetica" pitchFamily="2" charset="0"/>
                        </a:rPr>
                        <a:t>Avg</a:t>
                      </a:r>
                      <a:r>
                        <a:rPr lang="en-US" altLang="zh-CN" sz="1600">
                          <a:latin typeface="Helvetica" pitchFamily="2" charset="0"/>
                        </a:rPr>
                        <a:t> Time on</a:t>
                      </a:r>
                      <a:r>
                        <a:rPr lang="zh-CN" altLang="en-US" sz="1600">
                          <a:latin typeface="Helvetica" pitchFamily="2" charset="0"/>
                        </a:rPr>
                        <a:t> </a:t>
                      </a:r>
                      <a:r>
                        <a:rPr lang="en-US" altLang="zh-CN" sz="1600">
                          <a:latin typeface="Helvetica" pitchFamily="2" charset="0"/>
                        </a:rPr>
                        <a:t>website</a:t>
                      </a:r>
                      <a:endParaRPr lang="en-US" sz="1600">
                        <a:latin typeface="Helvetica" pitchFamily="2" charset="0"/>
                      </a:endParaRPr>
                    </a:p>
                  </a:txBody>
                  <a:tcPr anchor="ctr">
                    <a:solidFill>
                      <a:schemeClr val="bg1">
                        <a:lumMod val="75000"/>
                      </a:schemeClr>
                    </a:solidFill>
                  </a:tcPr>
                </a:tc>
                <a:tc>
                  <a:txBody>
                    <a:bodyPr/>
                    <a:lstStyle/>
                    <a:p>
                      <a:pPr algn="ctr"/>
                      <a:r>
                        <a:rPr lang="en-US" altLang="zh-CN">
                          <a:solidFill>
                            <a:schemeClr val="bg1">
                              <a:lumMod val="95000"/>
                            </a:schemeClr>
                          </a:solidFill>
                          <a:latin typeface="Helvetica" pitchFamily="2" charset="0"/>
                        </a:rPr>
                        <a:t>72</a:t>
                      </a:r>
                      <a:endParaRPr lang="en-US">
                        <a:solidFill>
                          <a:schemeClr val="bg1">
                            <a:lumMod val="95000"/>
                          </a:schemeClr>
                        </a:solidFill>
                        <a:latin typeface="Helvetica" pitchFamily="2" charset="0"/>
                      </a:endParaRPr>
                    </a:p>
                  </a:txBody>
                  <a:tcPr anchor="ctr">
                    <a:solidFill>
                      <a:srgbClr val="3A3838"/>
                    </a:solidFill>
                  </a:tcPr>
                </a:tc>
                <a:tc>
                  <a:txBody>
                    <a:bodyPr/>
                    <a:lstStyle/>
                    <a:p>
                      <a:pPr algn="ctr"/>
                      <a:r>
                        <a:rPr lang="en-US" altLang="zh-CN">
                          <a:solidFill>
                            <a:schemeClr val="bg1">
                              <a:lumMod val="95000"/>
                            </a:schemeClr>
                          </a:solidFill>
                          <a:latin typeface="Helvetica" pitchFamily="2" charset="0"/>
                        </a:rPr>
                        <a:t>70</a:t>
                      </a:r>
                      <a:endParaRPr lang="en-US">
                        <a:solidFill>
                          <a:schemeClr val="bg1">
                            <a:lumMod val="95000"/>
                          </a:schemeClr>
                        </a:solidFill>
                        <a:latin typeface="Helvetica" pitchFamily="2" charset="0"/>
                      </a:endParaRPr>
                    </a:p>
                  </a:txBody>
                  <a:tcPr anchor="ctr">
                    <a:solidFill>
                      <a:srgbClr val="3A3838"/>
                    </a:solidFill>
                  </a:tcPr>
                </a:tc>
                <a:tc>
                  <a:txBody>
                    <a:bodyPr/>
                    <a:lstStyle/>
                    <a:p>
                      <a:pPr algn="ctr"/>
                      <a:r>
                        <a:rPr lang="en-US" altLang="zh-CN">
                          <a:solidFill>
                            <a:schemeClr val="bg1">
                              <a:lumMod val="95000"/>
                            </a:schemeClr>
                          </a:solidFill>
                          <a:latin typeface="Helvetica" pitchFamily="2" charset="0"/>
                        </a:rPr>
                        <a:t>69</a:t>
                      </a:r>
                      <a:endParaRPr lang="en-US">
                        <a:solidFill>
                          <a:schemeClr val="bg1">
                            <a:lumMod val="95000"/>
                          </a:schemeClr>
                        </a:solidFill>
                        <a:latin typeface="Helvetica" pitchFamily="2" charset="0"/>
                      </a:endParaRPr>
                    </a:p>
                  </a:txBody>
                  <a:tcPr anchor="ctr">
                    <a:solidFill>
                      <a:srgbClr val="3A3838"/>
                    </a:solidFill>
                  </a:tcPr>
                </a:tc>
                <a:tc>
                  <a:txBody>
                    <a:bodyPr/>
                    <a:lstStyle/>
                    <a:p>
                      <a:pPr algn="ctr"/>
                      <a:r>
                        <a:rPr lang="en-US" altLang="zh-CN">
                          <a:solidFill>
                            <a:schemeClr val="bg1">
                              <a:lumMod val="95000"/>
                            </a:schemeClr>
                          </a:solidFill>
                          <a:latin typeface="Helvetica" pitchFamily="2" charset="0"/>
                        </a:rPr>
                        <a:t>Hide</a:t>
                      </a:r>
                      <a:endParaRPr lang="en-US">
                        <a:solidFill>
                          <a:schemeClr val="bg1">
                            <a:lumMod val="95000"/>
                          </a:schemeClr>
                        </a:solidFill>
                        <a:latin typeface="Helvetica" pitchFamily="2" charset="0"/>
                      </a:endParaRPr>
                    </a:p>
                  </a:txBody>
                  <a:tcPr anchor="ctr">
                    <a:solidFill>
                      <a:srgbClr val="3A3838"/>
                    </a:solidFill>
                  </a:tcPr>
                </a:tc>
                <a:extLst>
                  <a:ext uri="{0D108BD9-81ED-4DB2-BD59-A6C34878D82A}">
                    <a16:rowId xmlns:a16="http://schemas.microsoft.com/office/drawing/2014/main" val="98078479"/>
                  </a:ext>
                </a:extLst>
              </a:tr>
            </a:tbl>
          </a:graphicData>
        </a:graphic>
      </p:graphicFrame>
      <p:graphicFrame>
        <p:nvGraphicFramePr>
          <p:cNvPr id="27" name="Chart 26">
            <a:extLst>
              <a:ext uri="{FF2B5EF4-FFF2-40B4-BE49-F238E27FC236}">
                <a16:creationId xmlns:a16="http://schemas.microsoft.com/office/drawing/2014/main" id="{9CADBD82-BAC2-1F42-93CC-20711F15E5DB}"/>
              </a:ext>
            </a:extLst>
          </p:cNvPr>
          <p:cNvGraphicFramePr>
            <a:graphicFrameLocks/>
          </p:cNvGraphicFramePr>
          <p:nvPr>
            <p:extLst>
              <p:ext uri="{D42A27DB-BD31-4B8C-83A1-F6EECF244321}">
                <p14:modId xmlns:p14="http://schemas.microsoft.com/office/powerpoint/2010/main" val="1871694389"/>
              </p:ext>
            </p:extLst>
          </p:nvPr>
        </p:nvGraphicFramePr>
        <p:xfrm>
          <a:off x="7395419" y="3797881"/>
          <a:ext cx="4703876" cy="310562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00134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35C84A-6C68-5B4B-B7D3-C4334C4DF2F8}"/>
              </a:ext>
            </a:extLst>
          </p:cNvPr>
          <p:cNvPicPr>
            <a:picLocks noChangeAspect="1"/>
          </p:cNvPicPr>
          <p:nvPr/>
        </p:nvPicPr>
        <p:blipFill>
          <a:blip r:embed="rId3"/>
          <a:stretch>
            <a:fillRect/>
          </a:stretch>
        </p:blipFill>
        <p:spPr>
          <a:xfrm>
            <a:off x="-694204" y="-921906"/>
            <a:ext cx="12886204" cy="7222694"/>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185738" y="-832891"/>
            <a:ext cx="12377738" cy="1918192"/>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59532" y="1085300"/>
            <a:ext cx="12251532"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4" name="Chart 33">
            <a:extLst>
              <a:ext uri="{FF2B5EF4-FFF2-40B4-BE49-F238E27FC236}">
                <a16:creationId xmlns:a16="http://schemas.microsoft.com/office/drawing/2014/main" id="{78A84D73-A545-8D4F-84CE-9E5DBE8B1AD7}"/>
              </a:ext>
            </a:extLst>
          </p:cNvPr>
          <p:cNvGraphicFramePr>
            <a:graphicFrameLocks/>
          </p:cNvGraphicFramePr>
          <p:nvPr>
            <p:extLst>
              <p:ext uri="{D42A27DB-BD31-4B8C-83A1-F6EECF244321}">
                <p14:modId xmlns:p14="http://schemas.microsoft.com/office/powerpoint/2010/main" val="1413822515"/>
              </p:ext>
            </p:extLst>
          </p:nvPr>
        </p:nvGraphicFramePr>
        <p:xfrm>
          <a:off x="972520" y="1257658"/>
          <a:ext cx="6535475" cy="344120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US" altLang="zh-CN" sz="3600">
                <a:solidFill>
                  <a:schemeClr val="bg1">
                    <a:lumMod val="95000"/>
                  </a:schemeClr>
                </a:solidFill>
                <a:latin typeface="Helvetica" pitchFamily="2" charset="0"/>
              </a:rPr>
              <a:t>Website</a:t>
            </a:r>
            <a:r>
              <a:rPr lang="zh-CN" altLang="en-US" sz="3600">
                <a:solidFill>
                  <a:schemeClr val="bg1">
                    <a:lumMod val="95000"/>
                  </a:schemeClr>
                </a:solidFill>
                <a:latin typeface="Helvetica" pitchFamily="2" charset="0"/>
              </a:rPr>
              <a:t> </a:t>
            </a:r>
            <a:r>
              <a:rPr lang="en-US" altLang="zh-CN" sz="3600">
                <a:solidFill>
                  <a:schemeClr val="bg1">
                    <a:lumMod val="95000"/>
                  </a:schemeClr>
                </a:solidFill>
                <a:latin typeface="Helvetica" pitchFamily="2" charset="0"/>
              </a:rPr>
              <a:t>Model</a:t>
            </a:r>
            <a:endParaRPr lang="en-US" sz="3600">
              <a:solidFill>
                <a:schemeClr val="bg1">
                  <a:lumMod val="95000"/>
                </a:schemeClr>
              </a:solidFill>
              <a:latin typeface="Helvetica" pitchFamily="2" charset="0"/>
            </a:endParaRPr>
          </a:p>
        </p:txBody>
      </p:sp>
      <p:graphicFrame>
        <p:nvGraphicFramePr>
          <p:cNvPr id="36" name="Table 35">
            <a:extLst>
              <a:ext uri="{FF2B5EF4-FFF2-40B4-BE49-F238E27FC236}">
                <a16:creationId xmlns:a16="http://schemas.microsoft.com/office/drawing/2014/main" id="{2D153C3C-3C33-5E41-9326-DA2D016E0FB6}"/>
              </a:ext>
            </a:extLst>
          </p:cNvPr>
          <p:cNvGraphicFramePr>
            <a:graphicFrameLocks noGrp="1"/>
          </p:cNvGraphicFramePr>
          <p:nvPr>
            <p:extLst>
              <p:ext uri="{D42A27DB-BD31-4B8C-83A1-F6EECF244321}">
                <p14:modId xmlns:p14="http://schemas.microsoft.com/office/powerpoint/2010/main" val="2923234774"/>
              </p:ext>
            </p:extLst>
          </p:nvPr>
        </p:nvGraphicFramePr>
        <p:xfrm>
          <a:off x="1025688" y="4684573"/>
          <a:ext cx="6482307" cy="1748925"/>
        </p:xfrm>
        <a:graphic>
          <a:graphicData uri="http://schemas.openxmlformats.org/drawingml/2006/table">
            <a:tbl>
              <a:tblPr firstRow="1" bandRow="1">
                <a:tableStyleId>{F5AB1C69-6EDB-4FF4-983F-18BD219EF322}</a:tableStyleId>
              </a:tblPr>
              <a:tblGrid>
                <a:gridCol w="2388072">
                  <a:extLst>
                    <a:ext uri="{9D8B030D-6E8A-4147-A177-3AD203B41FA5}">
                      <a16:colId xmlns:a16="http://schemas.microsoft.com/office/drawing/2014/main" val="1891917975"/>
                    </a:ext>
                  </a:extLst>
                </a:gridCol>
                <a:gridCol w="975360">
                  <a:extLst>
                    <a:ext uri="{9D8B030D-6E8A-4147-A177-3AD203B41FA5}">
                      <a16:colId xmlns:a16="http://schemas.microsoft.com/office/drawing/2014/main" val="244641158"/>
                    </a:ext>
                  </a:extLst>
                </a:gridCol>
                <a:gridCol w="1051560">
                  <a:extLst>
                    <a:ext uri="{9D8B030D-6E8A-4147-A177-3AD203B41FA5}">
                      <a16:colId xmlns:a16="http://schemas.microsoft.com/office/drawing/2014/main" val="1202279247"/>
                    </a:ext>
                  </a:extLst>
                </a:gridCol>
                <a:gridCol w="1017766">
                  <a:extLst>
                    <a:ext uri="{9D8B030D-6E8A-4147-A177-3AD203B41FA5}">
                      <a16:colId xmlns:a16="http://schemas.microsoft.com/office/drawing/2014/main" val="269240505"/>
                    </a:ext>
                  </a:extLst>
                </a:gridCol>
                <a:gridCol w="1049549">
                  <a:extLst>
                    <a:ext uri="{9D8B030D-6E8A-4147-A177-3AD203B41FA5}">
                      <a16:colId xmlns:a16="http://schemas.microsoft.com/office/drawing/2014/main" val="877287562"/>
                    </a:ext>
                  </a:extLst>
                </a:gridCol>
              </a:tblGrid>
              <a:tr h="410255">
                <a:tc>
                  <a:txBody>
                    <a:bodyPr/>
                    <a:lstStyle/>
                    <a:p>
                      <a:pPr algn="ctr"/>
                      <a:endParaRPr lang="en-US">
                        <a:latin typeface="Helvetica" pitchFamily="2" charset="0"/>
                      </a:endParaRPr>
                    </a:p>
                  </a:txBody>
                  <a:tcPr anchor="ctr">
                    <a:solidFill>
                      <a:srgbClr val="3A3838"/>
                    </a:solidFill>
                  </a:tcPr>
                </a:tc>
                <a:tc>
                  <a:txBody>
                    <a:bodyPr/>
                    <a:lstStyle/>
                    <a:p>
                      <a:pPr algn="ctr"/>
                      <a:r>
                        <a:rPr lang="en-US" altLang="zh-CN" sz="1400">
                          <a:solidFill>
                            <a:schemeClr val="tx1">
                              <a:lumMod val="85000"/>
                              <a:lumOff val="15000"/>
                            </a:schemeClr>
                          </a:solidFill>
                          <a:latin typeface="Helvetica" pitchFamily="2" charset="0"/>
                        </a:rPr>
                        <a:t>This</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Week</a:t>
                      </a:r>
                      <a:endParaRPr lang="en-US" sz="1400">
                        <a:solidFill>
                          <a:schemeClr val="tx1">
                            <a:lumMod val="85000"/>
                            <a:lumOff val="15000"/>
                          </a:schemeClr>
                        </a:solidFill>
                        <a:latin typeface="Helvetica" pitchFamily="2" charset="0"/>
                      </a:endParaRPr>
                    </a:p>
                  </a:txBody>
                  <a:tcPr anchor="ctr">
                    <a:solidFill>
                      <a:srgbClr val="BFBEBE"/>
                    </a:solidFill>
                  </a:tcPr>
                </a:tc>
                <a:tc>
                  <a:txBody>
                    <a:bodyPr/>
                    <a:lstStyle/>
                    <a:p>
                      <a:pPr algn="ctr"/>
                      <a:r>
                        <a:rPr lang="en-US" altLang="zh-CN" sz="1400">
                          <a:solidFill>
                            <a:schemeClr val="tx1">
                              <a:lumMod val="85000"/>
                              <a:lumOff val="15000"/>
                            </a:schemeClr>
                          </a:solidFill>
                          <a:latin typeface="Helvetica" pitchFamily="2" charset="0"/>
                        </a:rPr>
                        <a:t>Last</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Week</a:t>
                      </a:r>
                      <a:endParaRPr lang="en-US" sz="1400">
                        <a:solidFill>
                          <a:schemeClr val="tx1">
                            <a:lumMod val="85000"/>
                            <a:lumOff val="15000"/>
                          </a:schemeClr>
                        </a:solidFill>
                        <a:latin typeface="Helvetica" pitchFamily="2" charset="0"/>
                      </a:endParaRPr>
                    </a:p>
                  </a:txBody>
                  <a:tcPr anchor="ctr">
                    <a:solidFill>
                      <a:srgbClr val="BFBEBE"/>
                    </a:solidFill>
                  </a:tcPr>
                </a:tc>
                <a:tc>
                  <a:txBody>
                    <a:bodyPr/>
                    <a:lstStyle/>
                    <a:p>
                      <a:pPr algn="ctr"/>
                      <a:r>
                        <a:rPr lang="en-US" altLang="zh-CN" sz="1400">
                          <a:solidFill>
                            <a:schemeClr val="tx1">
                              <a:lumMod val="85000"/>
                              <a:lumOff val="15000"/>
                            </a:schemeClr>
                          </a:solidFill>
                          <a:latin typeface="Helvetica" pitchFamily="2" charset="0"/>
                        </a:rPr>
                        <a:t>Aug</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9-</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Aug</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15</a:t>
                      </a:r>
                      <a:endParaRPr lang="en-US" sz="1400">
                        <a:solidFill>
                          <a:schemeClr val="tx1">
                            <a:lumMod val="85000"/>
                            <a:lumOff val="15000"/>
                          </a:schemeClr>
                        </a:solidFill>
                        <a:latin typeface="Helvetica" pitchFamily="2" charset="0"/>
                      </a:endParaRPr>
                    </a:p>
                  </a:txBody>
                  <a:tcPr anchor="ctr">
                    <a:solidFill>
                      <a:srgbClr val="BFBEBE"/>
                    </a:solidFill>
                  </a:tcPr>
                </a:tc>
                <a:tc>
                  <a:txBody>
                    <a:bodyPr/>
                    <a:lstStyle/>
                    <a:p>
                      <a:pPr algn="ctr"/>
                      <a:r>
                        <a:rPr lang="en-US" altLang="zh-CN">
                          <a:solidFill>
                            <a:schemeClr val="tx1">
                              <a:lumMod val="85000"/>
                              <a:lumOff val="15000"/>
                            </a:schemeClr>
                          </a:solidFill>
                          <a:latin typeface="Helvetica" pitchFamily="2" charset="0"/>
                        </a:rPr>
                        <a:t>Add</a:t>
                      </a:r>
                      <a:endParaRPr lang="en-US">
                        <a:solidFill>
                          <a:schemeClr val="tx1">
                            <a:lumMod val="85000"/>
                            <a:lumOff val="15000"/>
                          </a:schemeClr>
                        </a:solidFill>
                        <a:latin typeface="Helvetica" pitchFamily="2" charset="0"/>
                      </a:endParaRPr>
                    </a:p>
                  </a:txBody>
                  <a:tcPr anchor="ctr">
                    <a:solidFill>
                      <a:srgbClr val="BFBEBE"/>
                    </a:solidFill>
                  </a:tcPr>
                </a:tc>
                <a:extLst>
                  <a:ext uri="{0D108BD9-81ED-4DB2-BD59-A6C34878D82A}">
                    <a16:rowId xmlns:a16="http://schemas.microsoft.com/office/drawing/2014/main" val="3738089671"/>
                  </a:ext>
                </a:extLst>
              </a:tr>
              <a:tr h="410255">
                <a:tc>
                  <a:txBody>
                    <a:bodyPr/>
                    <a:lstStyle/>
                    <a:p>
                      <a:pPr algn="ctr"/>
                      <a:r>
                        <a:rPr lang="en-US" altLang="zh-CN" sz="1600">
                          <a:latin typeface="Helvetica" pitchFamily="2" charset="0"/>
                        </a:rPr>
                        <a:t>Interested</a:t>
                      </a:r>
                      <a:r>
                        <a:rPr lang="zh-CN" altLang="en-US" sz="1600">
                          <a:latin typeface="Helvetica" pitchFamily="2" charset="0"/>
                        </a:rPr>
                        <a:t> </a:t>
                      </a:r>
                      <a:r>
                        <a:rPr lang="en-US" altLang="zh-CN" sz="1600">
                          <a:latin typeface="Helvetica" pitchFamily="2" charset="0"/>
                        </a:rPr>
                        <a:t>Visits</a:t>
                      </a:r>
                      <a:endParaRPr lang="en-US" sz="1600">
                        <a:latin typeface="Helvetica" pitchFamily="2" charset="0"/>
                      </a:endParaRPr>
                    </a:p>
                  </a:txBody>
                  <a:tcPr anchor="ctr">
                    <a:solidFill>
                      <a:schemeClr val="bg1">
                        <a:lumMod val="75000"/>
                      </a:schemeClr>
                    </a:solidFill>
                  </a:tcPr>
                </a:tc>
                <a:tc>
                  <a:txBody>
                    <a:bodyPr/>
                    <a:lstStyle/>
                    <a:p>
                      <a:pPr algn="ctr"/>
                      <a:r>
                        <a:rPr lang="en-US" altLang="zh-CN">
                          <a:solidFill>
                            <a:schemeClr val="tx1">
                              <a:lumMod val="85000"/>
                              <a:lumOff val="15000"/>
                            </a:schemeClr>
                          </a:solidFill>
                          <a:latin typeface="Helvetica" pitchFamily="2" charset="0"/>
                        </a:rPr>
                        <a:t>294</a:t>
                      </a:r>
                      <a:endParaRPr lang="en-US">
                        <a:solidFill>
                          <a:schemeClr val="tx1">
                            <a:lumMod val="85000"/>
                            <a:lumOff val="15000"/>
                          </a:schemeClr>
                        </a:solidFill>
                        <a:latin typeface="Helvetica" pitchFamily="2" charset="0"/>
                      </a:endParaRPr>
                    </a:p>
                  </a:txBody>
                  <a:tcPr anchor="ctr">
                    <a:solidFill>
                      <a:schemeClr val="bg1">
                        <a:lumMod val="95000"/>
                      </a:schemeClr>
                    </a:solidFill>
                  </a:tcPr>
                </a:tc>
                <a:tc>
                  <a:txBody>
                    <a:bodyPr/>
                    <a:lstStyle/>
                    <a:p>
                      <a:pPr algn="ctr"/>
                      <a:r>
                        <a:rPr lang="en-US" altLang="zh-CN">
                          <a:solidFill>
                            <a:schemeClr val="tx1">
                              <a:lumMod val="85000"/>
                              <a:lumOff val="15000"/>
                            </a:schemeClr>
                          </a:solidFill>
                          <a:latin typeface="Helvetica" pitchFamily="2" charset="0"/>
                        </a:rPr>
                        <a:t>281</a:t>
                      </a:r>
                      <a:endParaRPr lang="en-US">
                        <a:solidFill>
                          <a:schemeClr val="tx1">
                            <a:lumMod val="85000"/>
                            <a:lumOff val="15000"/>
                          </a:schemeClr>
                        </a:solidFill>
                        <a:latin typeface="Helvetica" pitchFamily="2" charset="0"/>
                      </a:endParaRPr>
                    </a:p>
                  </a:txBody>
                  <a:tcPr anchor="ctr">
                    <a:solidFill>
                      <a:schemeClr val="bg1">
                        <a:lumMod val="95000"/>
                      </a:schemeClr>
                    </a:solidFill>
                  </a:tcPr>
                </a:tc>
                <a:tc>
                  <a:txBody>
                    <a:bodyPr/>
                    <a:lstStyle/>
                    <a:p>
                      <a:pPr algn="ctr"/>
                      <a:r>
                        <a:rPr lang="en-US" altLang="zh-CN">
                          <a:solidFill>
                            <a:schemeClr val="tx1">
                              <a:lumMod val="85000"/>
                              <a:lumOff val="15000"/>
                            </a:schemeClr>
                          </a:solidFill>
                          <a:latin typeface="Helvetica" pitchFamily="2" charset="0"/>
                        </a:rPr>
                        <a:t>263</a:t>
                      </a:r>
                      <a:endParaRPr lang="en-US">
                        <a:solidFill>
                          <a:schemeClr val="tx1">
                            <a:lumMod val="85000"/>
                            <a:lumOff val="15000"/>
                          </a:schemeClr>
                        </a:solidFill>
                        <a:latin typeface="Helvetica" pitchFamily="2" charset="0"/>
                      </a:endParaRPr>
                    </a:p>
                  </a:txBody>
                  <a:tcPr anchor="ctr">
                    <a:solidFill>
                      <a:schemeClr val="bg1">
                        <a:lumMod val="95000"/>
                      </a:schemeClr>
                    </a:solidFill>
                  </a:tcPr>
                </a:tc>
                <a:tc>
                  <a:txBody>
                    <a:bodyPr/>
                    <a:lstStyle/>
                    <a:p>
                      <a:pPr algn="ctr"/>
                      <a:r>
                        <a:rPr lang="en-US" altLang="zh-CN">
                          <a:solidFill>
                            <a:schemeClr val="tx1">
                              <a:lumMod val="85000"/>
                              <a:lumOff val="15000"/>
                            </a:schemeClr>
                          </a:solidFill>
                          <a:latin typeface="Helvetica" pitchFamily="2" charset="0"/>
                        </a:rPr>
                        <a:t>Show</a:t>
                      </a:r>
                      <a:endParaRPr lang="en-US">
                        <a:solidFill>
                          <a:schemeClr val="tx1">
                            <a:lumMod val="85000"/>
                            <a:lumOff val="15000"/>
                          </a:schemeClr>
                        </a:solidFill>
                        <a:latin typeface="Helvetica" pitchFamily="2" charset="0"/>
                      </a:endParaRPr>
                    </a:p>
                  </a:txBody>
                  <a:tcPr anchor="ctr">
                    <a:solidFill>
                      <a:schemeClr val="bg1">
                        <a:lumMod val="95000"/>
                      </a:schemeClr>
                    </a:solidFill>
                  </a:tcPr>
                </a:tc>
                <a:extLst>
                  <a:ext uri="{0D108BD9-81ED-4DB2-BD59-A6C34878D82A}">
                    <a16:rowId xmlns:a16="http://schemas.microsoft.com/office/drawing/2014/main" val="2367364142"/>
                  </a:ext>
                </a:extLst>
              </a:tr>
              <a:tr h="410255">
                <a:tc>
                  <a:txBody>
                    <a:bodyPr/>
                    <a:lstStyle/>
                    <a:p>
                      <a:pPr algn="ctr"/>
                      <a:r>
                        <a:rPr lang="en-US" altLang="zh-CN" sz="1600">
                          <a:latin typeface="Helvetica" pitchFamily="2" charset="0"/>
                        </a:rPr>
                        <a:t>Bounce</a:t>
                      </a:r>
                      <a:r>
                        <a:rPr lang="zh-CN" altLang="en-US" sz="1600">
                          <a:latin typeface="Helvetica" pitchFamily="2" charset="0"/>
                        </a:rPr>
                        <a:t> </a:t>
                      </a:r>
                      <a:r>
                        <a:rPr lang="en-US" altLang="zh-CN" sz="1600">
                          <a:latin typeface="Helvetica" pitchFamily="2" charset="0"/>
                        </a:rPr>
                        <a:t>Rate</a:t>
                      </a:r>
                      <a:endParaRPr lang="en-US" sz="1600">
                        <a:latin typeface="Helvetica" pitchFamily="2" charset="0"/>
                      </a:endParaRPr>
                    </a:p>
                  </a:txBody>
                  <a:tcPr anchor="ctr">
                    <a:solidFill>
                      <a:schemeClr val="bg1">
                        <a:lumMod val="75000"/>
                      </a:schemeClr>
                    </a:solidFill>
                  </a:tcPr>
                </a:tc>
                <a:tc>
                  <a:txBody>
                    <a:bodyPr/>
                    <a:lstStyle/>
                    <a:p>
                      <a:pPr algn="ctr"/>
                      <a:r>
                        <a:rPr lang="en-US">
                          <a:solidFill>
                            <a:schemeClr val="bg1">
                              <a:lumMod val="95000"/>
                            </a:schemeClr>
                          </a:solidFill>
                          <a:latin typeface="Helvetica" pitchFamily="2" charset="0"/>
                        </a:rPr>
                        <a:t>61.92%</a:t>
                      </a:r>
                    </a:p>
                  </a:txBody>
                  <a:tcPr anchor="ctr">
                    <a:solidFill>
                      <a:srgbClr val="3A3838"/>
                    </a:solidFill>
                  </a:tcPr>
                </a:tc>
                <a:tc>
                  <a:txBody>
                    <a:bodyPr/>
                    <a:lstStyle/>
                    <a:p>
                      <a:pPr algn="ctr"/>
                      <a:r>
                        <a:rPr lang="en-US">
                          <a:solidFill>
                            <a:schemeClr val="bg1">
                              <a:lumMod val="95000"/>
                            </a:schemeClr>
                          </a:solidFill>
                          <a:latin typeface="Helvetica" pitchFamily="2" charset="0"/>
                        </a:rPr>
                        <a:t>63.79%</a:t>
                      </a:r>
                    </a:p>
                  </a:txBody>
                  <a:tcPr anchor="ctr">
                    <a:solidFill>
                      <a:srgbClr val="3A3838"/>
                    </a:solidFill>
                  </a:tcPr>
                </a:tc>
                <a:tc>
                  <a:txBody>
                    <a:bodyPr/>
                    <a:lstStyle/>
                    <a:p>
                      <a:pPr algn="ctr"/>
                      <a:r>
                        <a:rPr lang="en-US">
                          <a:solidFill>
                            <a:schemeClr val="bg1">
                              <a:lumMod val="95000"/>
                            </a:schemeClr>
                          </a:solidFill>
                          <a:latin typeface="Helvetica" pitchFamily="2" charset="0"/>
                        </a:rPr>
                        <a:t>66.33%</a:t>
                      </a:r>
                    </a:p>
                  </a:txBody>
                  <a:tcPr anchor="ctr">
                    <a:solidFill>
                      <a:srgbClr val="3A3838"/>
                    </a:solidFill>
                  </a:tcPr>
                </a:tc>
                <a:tc>
                  <a:txBody>
                    <a:bodyPr/>
                    <a:lstStyle/>
                    <a:p>
                      <a:pPr algn="ctr"/>
                      <a:r>
                        <a:rPr lang="en-US" altLang="zh-CN">
                          <a:solidFill>
                            <a:schemeClr val="bg1">
                              <a:lumMod val="95000"/>
                            </a:schemeClr>
                          </a:solidFill>
                          <a:latin typeface="Helvetica" pitchFamily="2" charset="0"/>
                        </a:rPr>
                        <a:t>Hide</a:t>
                      </a:r>
                      <a:endParaRPr lang="en-US">
                        <a:solidFill>
                          <a:schemeClr val="bg1">
                            <a:lumMod val="95000"/>
                          </a:schemeClr>
                        </a:solidFill>
                        <a:latin typeface="Helvetica" pitchFamily="2" charset="0"/>
                      </a:endParaRPr>
                    </a:p>
                  </a:txBody>
                  <a:tcPr anchor="ctr">
                    <a:solidFill>
                      <a:srgbClr val="3A3838"/>
                    </a:solidFill>
                  </a:tcPr>
                </a:tc>
                <a:extLst>
                  <a:ext uri="{0D108BD9-81ED-4DB2-BD59-A6C34878D82A}">
                    <a16:rowId xmlns:a16="http://schemas.microsoft.com/office/drawing/2014/main" val="578113200"/>
                  </a:ext>
                </a:extLst>
              </a:tr>
              <a:tr h="410255">
                <a:tc>
                  <a:txBody>
                    <a:bodyPr/>
                    <a:lstStyle/>
                    <a:p>
                      <a:pPr algn="ctr"/>
                      <a:r>
                        <a:rPr lang="en-US" altLang="zh-CN" sz="1600">
                          <a:latin typeface="Helvetica" pitchFamily="2" charset="0"/>
                        </a:rPr>
                        <a:t>Avg Time on</a:t>
                      </a:r>
                      <a:r>
                        <a:rPr lang="zh-CN" altLang="en-US" sz="1600">
                          <a:latin typeface="Helvetica" pitchFamily="2" charset="0"/>
                        </a:rPr>
                        <a:t> </a:t>
                      </a:r>
                      <a:r>
                        <a:rPr lang="en-US" altLang="zh-CN" sz="1600">
                          <a:latin typeface="Helvetica" pitchFamily="2" charset="0"/>
                        </a:rPr>
                        <a:t>website</a:t>
                      </a:r>
                      <a:endParaRPr lang="en-US" sz="1600">
                        <a:latin typeface="Helvetica" pitchFamily="2" charset="0"/>
                      </a:endParaRPr>
                    </a:p>
                  </a:txBody>
                  <a:tcPr anchor="ctr">
                    <a:solidFill>
                      <a:schemeClr val="bg1">
                        <a:lumMod val="75000"/>
                      </a:schemeClr>
                    </a:solidFill>
                  </a:tcPr>
                </a:tc>
                <a:tc>
                  <a:txBody>
                    <a:bodyPr/>
                    <a:lstStyle/>
                    <a:p>
                      <a:pPr algn="ctr"/>
                      <a:r>
                        <a:rPr lang="en-US" altLang="zh-CN">
                          <a:solidFill>
                            <a:schemeClr val="bg1">
                              <a:lumMod val="95000"/>
                            </a:schemeClr>
                          </a:solidFill>
                          <a:latin typeface="Helvetica" pitchFamily="2" charset="0"/>
                        </a:rPr>
                        <a:t>72</a:t>
                      </a:r>
                      <a:endParaRPr lang="en-US">
                        <a:solidFill>
                          <a:schemeClr val="bg1">
                            <a:lumMod val="95000"/>
                          </a:schemeClr>
                        </a:solidFill>
                        <a:latin typeface="Helvetica" pitchFamily="2" charset="0"/>
                      </a:endParaRPr>
                    </a:p>
                  </a:txBody>
                  <a:tcPr anchor="ctr">
                    <a:solidFill>
                      <a:srgbClr val="3A3838"/>
                    </a:solidFill>
                  </a:tcPr>
                </a:tc>
                <a:tc>
                  <a:txBody>
                    <a:bodyPr/>
                    <a:lstStyle/>
                    <a:p>
                      <a:pPr algn="ctr"/>
                      <a:r>
                        <a:rPr lang="en-US" altLang="zh-CN">
                          <a:solidFill>
                            <a:schemeClr val="bg1">
                              <a:lumMod val="95000"/>
                            </a:schemeClr>
                          </a:solidFill>
                          <a:latin typeface="Helvetica" pitchFamily="2" charset="0"/>
                        </a:rPr>
                        <a:t>70</a:t>
                      </a:r>
                      <a:endParaRPr lang="en-US">
                        <a:solidFill>
                          <a:schemeClr val="bg1">
                            <a:lumMod val="95000"/>
                          </a:schemeClr>
                        </a:solidFill>
                        <a:latin typeface="Helvetica" pitchFamily="2" charset="0"/>
                      </a:endParaRPr>
                    </a:p>
                  </a:txBody>
                  <a:tcPr anchor="ctr">
                    <a:solidFill>
                      <a:srgbClr val="3A3838"/>
                    </a:solidFill>
                  </a:tcPr>
                </a:tc>
                <a:tc>
                  <a:txBody>
                    <a:bodyPr/>
                    <a:lstStyle/>
                    <a:p>
                      <a:pPr algn="ctr"/>
                      <a:r>
                        <a:rPr lang="en-US" altLang="zh-CN">
                          <a:solidFill>
                            <a:schemeClr val="bg1">
                              <a:lumMod val="95000"/>
                            </a:schemeClr>
                          </a:solidFill>
                          <a:latin typeface="Helvetica" pitchFamily="2" charset="0"/>
                        </a:rPr>
                        <a:t>69</a:t>
                      </a:r>
                      <a:endParaRPr lang="en-US">
                        <a:solidFill>
                          <a:schemeClr val="bg1">
                            <a:lumMod val="95000"/>
                          </a:schemeClr>
                        </a:solidFill>
                        <a:latin typeface="Helvetica" pitchFamily="2" charset="0"/>
                      </a:endParaRPr>
                    </a:p>
                  </a:txBody>
                  <a:tcPr anchor="ctr">
                    <a:solidFill>
                      <a:srgbClr val="3A3838"/>
                    </a:solidFill>
                  </a:tcPr>
                </a:tc>
                <a:tc>
                  <a:txBody>
                    <a:bodyPr/>
                    <a:lstStyle/>
                    <a:p>
                      <a:pPr algn="ctr"/>
                      <a:r>
                        <a:rPr lang="en-US" altLang="zh-CN">
                          <a:solidFill>
                            <a:schemeClr val="bg1">
                              <a:lumMod val="95000"/>
                            </a:schemeClr>
                          </a:solidFill>
                          <a:latin typeface="Helvetica" pitchFamily="2" charset="0"/>
                        </a:rPr>
                        <a:t>Hide</a:t>
                      </a:r>
                      <a:endParaRPr lang="en-US">
                        <a:solidFill>
                          <a:schemeClr val="bg1">
                            <a:lumMod val="95000"/>
                          </a:schemeClr>
                        </a:solidFill>
                        <a:latin typeface="Helvetica" pitchFamily="2" charset="0"/>
                      </a:endParaRPr>
                    </a:p>
                  </a:txBody>
                  <a:tcPr anchor="ctr">
                    <a:solidFill>
                      <a:srgbClr val="3A3838"/>
                    </a:solidFill>
                  </a:tcPr>
                </a:tc>
                <a:extLst>
                  <a:ext uri="{0D108BD9-81ED-4DB2-BD59-A6C34878D82A}">
                    <a16:rowId xmlns:a16="http://schemas.microsoft.com/office/drawing/2014/main" val="98078479"/>
                  </a:ext>
                </a:extLst>
              </a:tr>
            </a:tbl>
          </a:graphicData>
        </a:graphic>
      </p:graphicFrame>
      <p:cxnSp>
        <p:nvCxnSpPr>
          <p:cNvPr id="37" name="Straight Connector 36">
            <a:extLst>
              <a:ext uri="{FF2B5EF4-FFF2-40B4-BE49-F238E27FC236}">
                <a16:creationId xmlns:a16="http://schemas.microsoft.com/office/drawing/2014/main" id="{15314C50-2588-0747-BDE4-48F1D3DC40C1}"/>
              </a:ext>
            </a:extLst>
          </p:cNvPr>
          <p:cNvCxnSpPr>
            <a:cxnSpLocks/>
          </p:cNvCxnSpPr>
          <p:nvPr/>
        </p:nvCxnSpPr>
        <p:spPr>
          <a:xfrm>
            <a:off x="5251790" y="1731750"/>
            <a:ext cx="977460" cy="0"/>
          </a:xfrm>
          <a:prstGeom prst="line">
            <a:avLst/>
          </a:prstGeom>
          <a:ln>
            <a:solidFill>
              <a:srgbClr val="4D4B4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0ABC698-13C0-724F-8E11-0AA11E5F1BEA}"/>
              </a:ext>
            </a:extLst>
          </p:cNvPr>
          <p:cNvCxnSpPr>
            <a:cxnSpLocks/>
          </p:cNvCxnSpPr>
          <p:nvPr/>
        </p:nvCxnSpPr>
        <p:spPr>
          <a:xfrm>
            <a:off x="6339611" y="1735800"/>
            <a:ext cx="1035270" cy="0"/>
          </a:xfrm>
          <a:prstGeom prst="line">
            <a:avLst/>
          </a:prstGeom>
          <a:ln>
            <a:solidFill>
              <a:srgbClr val="4D4B4B"/>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A35EFA-B882-F441-852E-FCFF5697A7CB}"/>
              </a:ext>
            </a:extLst>
          </p:cNvPr>
          <p:cNvSpPr txBox="1"/>
          <p:nvPr/>
        </p:nvSpPr>
        <p:spPr>
          <a:xfrm>
            <a:off x="5109899" y="1488984"/>
            <a:ext cx="1261241" cy="276999"/>
          </a:xfrm>
          <a:prstGeom prst="rect">
            <a:avLst/>
          </a:prstGeom>
          <a:noFill/>
        </p:spPr>
        <p:txBody>
          <a:bodyPr wrap="square" rtlCol="0">
            <a:spAutoFit/>
          </a:bodyPr>
          <a:lstStyle/>
          <a:p>
            <a:pPr algn="ctr"/>
            <a:r>
              <a:rPr lang="en-US" sz="1200">
                <a:solidFill>
                  <a:schemeClr val="bg1">
                    <a:lumMod val="95000"/>
                  </a:schemeClr>
                </a:solidFill>
                <a:latin typeface="Helvetica" pitchFamily="2" charset="0"/>
              </a:rPr>
              <a:t>Two</a:t>
            </a:r>
            <a:r>
              <a:rPr lang="zh-CN" altLang="en-US" sz="1200">
                <a:solidFill>
                  <a:schemeClr val="bg1">
                    <a:lumMod val="95000"/>
                  </a:schemeClr>
                </a:solidFill>
                <a:latin typeface="Helvetica" pitchFamily="2" charset="0"/>
              </a:rPr>
              <a:t> </a:t>
            </a:r>
            <a:r>
              <a:rPr lang="en-US" altLang="zh-CN" sz="1200">
                <a:solidFill>
                  <a:schemeClr val="bg1">
                    <a:lumMod val="95000"/>
                  </a:schemeClr>
                </a:solidFill>
                <a:latin typeface="Helvetica" pitchFamily="2" charset="0"/>
              </a:rPr>
              <a:t>Weeks</a:t>
            </a:r>
            <a:endParaRPr lang="en-US" sz="1200">
              <a:solidFill>
                <a:schemeClr val="bg1">
                  <a:lumMod val="95000"/>
                </a:schemeClr>
              </a:solidFill>
              <a:latin typeface="Helvetica" pitchFamily="2" charset="0"/>
            </a:endParaRPr>
          </a:p>
        </p:txBody>
      </p:sp>
      <p:sp>
        <p:nvSpPr>
          <p:cNvPr id="40" name="TextBox 39">
            <a:extLst>
              <a:ext uri="{FF2B5EF4-FFF2-40B4-BE49-F238E27FC236}">
                <a16:creationId xmlns:a16="http://schemas.microsoft.com/office/drawing/2014/main" id="{5A3DDF41-0803-CE4B-9487-16914F36494C}"/>
              </a:ext>
            </a:extLst>
          </p:cNvPr>
          <p:cNvSpPr txBox="1"/>
          <p:nvPr/>
        </p:nvSpPr>
        <p:spPr>
          <a:xfrm>
            <a:off x="6226625" y="1484933"/>
            <a:ext cx="1261241" cy="276999"/>
          </a:xfrm>
          <a:prstGeom prst="rect">
            <a:avLst/>
          </a:prstGeom>
          <a:noFill/>
        </p:spPr>
        <p:txBody>
          <a:bodyPr wrap="square" rtlCol="0">
            <a:spAutoFit/>
          </a:bodyPr>
          <a:lstStyle/>
          <a:p>
            <a:pPr algn="ctr"/>
            <a:r>
              <a:rPr lang="en-CA" sz="1200">
                <a:solidFill>
                  <a:schemeClr val="bg1">
                    <a:lumMod val="95000"/>
                  </a:schemeClr>
                </a:solidFill>
                <a:latin typeface="Helvetica" pitchFamily="2" charset="0"/>
              </a:rPr>
              <a:t>Time</a:t>
            </a:r>
            <a:r>
              <a:rPr lang="zh-CN" altLang="en-US" sz="1200">
                <a:solidFill>
                  <a:schemeClr val="bg1">
                    <a:lumMod val="95000"/>
                  </a:schemeClr>
                </a:solidFill>
                <a:latin typeface="Helvetica" pitchFamily="2" charset="0"/>
              </a:rPr>
              <a:t> </a:t>
            </a:r>
            <a:r>
              <a:rPr lang="en-US" altLang="zh-CN" sz="1200">
                <a:solidFill>
                  <a:schemeClr val="bg1">
                    <a:lumMod val="95000"/>
                  </a:schemeClr>
                </a:solidFill>
                <a:latin typeface="Helvetica" pitchFamily="2" charset="0"/>
              </a:rPr>
              <a:t>Selection</a:t>
            </a:r>
            <a:endParaRPr lang="en-US" sz="1200">
              <a:solidFill>
                <a:schemeClr val="bg1">
                  <a:lumMod val="95000"/>
                </a:schemeClr>
              </a:solidFill>
              <a:latin typeface="Helvetica" pitchFamily="2" charset="0"/>
            </a:endParaRPr>
          </a:p>
        </p:txBody>
      </p:sp>
      <p:cxnSp>
        <p:nvCxnSpPr>
          <p:cNvPr id="41" name="Straight Connector 40">
            <a:extLst>
              <a:ext uri="{FF2B5EF4-FFF2-40B4-BE49-F238E27FC236}">
                <a16:creationId xmlns:a16="http://schemas.microsoft.com/office/drawing/2014/main" id="{5530291C-4E5A-504B-8894-9298A7C4C73E}"/>
              </a:ext>
            </a:extLst>
          </p:cNvPr>
          <p:cNvCxnSpPr>
            <a:cxnSpLocks/>
          </p:cNvCxnSpPr>
          <p:nvPr/>
        </p:nvCxnSpPr>
        <p:spPr>
          <a:xfrm>
            <a:off x="1025688" y="1725489"/>
            <a:ext cx="2269299" cy="0"/>
          </a:xfrm>
          <a:prstGeom prst="line">
            <a:avLst/>
          </a:prstGeom>
          <a:ln w="25400">
            <a:solidFill>
              <a:srgbClr val="4D4B4B"/>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BBE0697-23F9-8745-AA9F-D982148D7F2A}"/>
              </a:ext>
            </a:extLst>
          </p:cNvPr>
          <p:cNvSpPr txBox="1"/>
          <p:nvPr/>
        </p:nvSpPr>
        <p:spPr>
          <a:xfrm>
            <a:off x="969573" y="1350071"/>
            <a:ext cx="1560267" cy="369332"/>
          </a:xfrm>
          <a:prstGeom prst="rect">
            <a:avLst/>
          </a:prstGeom>
          <a:noFill/>
        </p:spPr>
        <p:txBody>
          <a:bodyPr wrap="square" rtlCol="0">
            <a:spAutoFit/>
          </a:bodyPr>
          <a:lstStyle/>
          <a:p>
            <a:r>
              <a:rPr lang="en-CA">
                <a:solidFill>
                  <a:schemeClr val="bg1">
                    <a:lumMod val="95000"/>
                  </a:schemeClr>
                </a:solidFill>
                <a:latin typeface="Helvetica" pitchFamily="2" charset="0"/>
              </a:rPr>
              <a:t>Total</a:t>
            </a:r>
            <a:r>
              <a:rPr lang="zh-CN" altLang="en-US">
                <a:solidFill>
                  <a:schemeClr val="bg1">
                    <a:lumMod val="95000"/>
                  </a:schemeClr>
                </a:solidFill>
                <a:latin typeface="Helvetica" pitchFamily="2" charset="0"/>
              </a:rPr>
              <a:t> </a:t>
            </a:r>
            <a:r>
              <a:rPr lang="en-US" altLang="zh-CN">
                <a:solidFill>
                  <a:schemeClr val="bg1">
                    <a:lumMod val="95000"/>
                  </a:schemeClr>
                </a:solidFill>
                <a:latin typeface="Helvetica" pitchFamily="2" charset="0"/>
              </a:rPr>
              <a:t>Visitors</a:t>
            </a:r>
            <a:endParaRPr lang="en-US">
              <a:solidFill>
                <a:schemeClr val="bg1">
                  <a:lumMod val="95000"/>
                </a:schemeClr>
              </a:solidFill>
              <a:latin typeface="Helvetica" pitchFamily="2" charset="0"/>
            </a:endParaRPr>
          </a:p>
        </p:txBody>
      </p:sp>
      <p:sp>
        <p:nvSpPr>
          <p:cNvPr id="43" name="TextBox 42">
            <a:extLst>
              <a:ext uri="{FF2B5EF4-FFF2-40B4-BE49-F238E27FC236}">
                <a16:creationId xmlns:a16="http://schemas.microsoft.com/office/drawing/2014/main" id="{CFB248DB-6ACD-174C-AB99-512E259D5BBA}"/>
              </a:ext>
            </a:extLst>
          </p:cNvPr>
          <p:cNvSpPr txBox="1"/>
          <p:nvPr/>
        </p:nvSpPr>
        <p:spPr>
          <a:xfrm>
            <a:off x="1868208" y="1345494"/>
            <a:ext cx="1426779" cy="369332"/>
          </a:xfrm>
          <a:prstGeom prst="rect">
            <a:avLst/>
          </a:prstGeom>
          <a:noFill/>
        </p:spPr>
        <p:txBody>
          <a:bodyPr wrap="square" rtlCol="0">
            <a:spAutoFit/>
          </a:bodyPr>
          <a:lstStyle/>
          <a:p>
            <a:pPr algn="r"/>
            <a:r>
              <a:rPr lang="en-US" altLang="zh-CN">
                <a:solidFill>
                  <a:schemeClr val="bg1">
                    <a:lumMod val="95000"/>
                  </a:schemeClr>
                </a:solidFill>
                <a:latin typeface="Helvetica" pitchFamily="2" charset="0"/>
              </a:rPr>
              <a:t>61,403</a:t>
            </a:r>
            <a:endParaRPr lang="en-US">
              <a:solidFill>
                <a:schemeClr val="bg1">
                  <a:lumMod val="95000"/>
                </a:schemeClr>
              </a:solidFill>
              <a:latin typeface="Helvetica" pitchFamily="2" charset="0"/>
            </a:endParaRPr>
          </a:p>
        </p:txBody>
      </p:sp>
      <p:graphicFrame>
        <p:nvGraphicFramePr>
          <p:cNvPr id="22" name="Chart 21">
            <a:extLst>
              <a:ext uri="{FF2B5EF4-FFF2-40B4-BE49-F238E27FC236}">
                <a16:creationId xmlns:a16="http://schemas.microsoft.com/office/drawing/2014/main" id="{C0DC20BF-400A-2D43-8977-4B3362299FA8}"/>
              </a:ext>
            </a:extLst>
          </p:cNvPr>
          <p:cNvGraphicFramePr>
            <a:graphicFrameLocks/>
          </p:cNvGraphicFramePr>
          <p:nvPr>
            <p:extLst>
              <p:ext uri="{D42A27DB-BD31-4B8C-83A1-F6EECF244321}">
                <p14:modId xmlns:p14="http://schemas.microsoft.com/office/powerpoint/2010/main" val="2604331034"/>
              </p:ext>
            </p:extLst>
          </p:nvPr>
        </p:nvGraphicFramePr>
        <p:xfrm>
          <a:off x="7461357" y="1131079"/>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hart 22">
            <a:extLst>
              <a:ext uri="{FF2B5EF4-FFF2-40B4-BE49-F238E27FC236}">
                <a16:creationId xmlns:a16="http://schemas.microsoft.com/office/drawing/2014/main" id="{187A8467-926D-554E-B90B-959E86ACBFAD}"/>
              </a:ext>
            </a:extLst>
          </p:cNvPr>
          <p:cNvGraphicFramePr>
            <a:graphicFrameLocks/>
          </p:cNvGraphicFramePr>
          <p:nvPr>
            <p:extLst>
              <p:ext uri="{D42A27DB-BD31-4B8C-83A1-F6EECF244321}">
                <p14:modId xmlns:p14="http://schemas.microsoft.com/office/powerpoint/2010/main" val="1533050046"/>
              </p:ext>
            </p:extLst>
          </p:nvPr>
        </p:nvGraphicFramePr>
        <p:xfrm>
          <a:off x="7395419" y="3797881"/>
          <a:ext cx="4703876" cy="310562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92560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35C84A-6C68-5B4B-B7D3-C4334C4DF2F8}"/>
              </a:ext>
            </a:extLst>
          </p:cNvPr>
          <p:cNvPicPr>
            <a:picLocks noChangeAspect="1"/>
          </p:cNvPicPr>
          <p:nvPr/>
        </p:nvPicPr>
        <p:blipFill>
          <a:blip r:embed="rId3"/>
          <a:stretch>
            <a:fillRect/>
          </a:stretch>
        </p:blipFill>
        <p:spPr>
          <a:xfrm>
            <a:off x="-694204" y="-921906"/>
            <a:ext cx="12886204" cy="7222694"/>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185738" y="-832891"/>
            <a:ext cx="12377738" cy="1918192"/>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59532" y="1085300"/>
            <a:ext cx="12251532"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6" name="Table 35">
            <a:extLst>
              <a:ext uri="{FF2B5EF4-FFF2-40B4-BE49-F238E27FC236}">
                <a16:creationId xmlns:a16="http://schemas.microsoft.com/office/drawing/2014/main" id="{2D153C3C-3C33-5E41-9326-DA2D016E0FB6}"/>
              </a:ext>
            </a:extLst>
          </p:cNvPr>
          <p:cNvGraphicFramePr>
            <a:graphicFrameLocks noGrp="1"/>
          </p:cNvGraphicFramePr>
          <p:nvPr>
            <p:extLst/>
          </p:nvPr>
        </p:nvGraphicFramePr>
        <p:xfrm>
          <a:off x="1025688" y="4684573"/>
          <a:ext cx="6482307" cy="1748925"/>
        </p:xfrm>
        <a:graphic>
          <a:graphicData uri="http://schemas.openxmlformats.org/drawingml/2006/table">
            <a:tbl>
              <a:tblPr firstRow="1" bandRow="1">
                <a:tableStyleId>{F5AB1C69-6EDB-4FF4-983F-18BD219EF322}</a:tableStyleId>
              </a:tblPr>
              <a:tblGrid>
                <a:gridCol w="2388072">
                  <a:extLst>
                    <a:ext uri="{9D8B030D-6E8A-4147-A177-3AD203B41FA5}">
                      <a16:colId xmlns:a16="http://schemas.microsoft.com/office/drawing/2014/main" val="1891917975"/>
                    </a:ext>
                  </a:extLst>
                </a:gridCol>
                <a:gridCol w="975360">
                  <a:extLst>
                    <a:ext uri="{9D8B030D-6E8A-4147-A177-3AD203B41FA5}">
                      <a16:colId xmlns:a16="http://schemas.microsoft.com/office/drawing/2014/main" val="244641158"/>
                    </a:ext>
                  </a:extLst>
                </a:gridCol>
                <a:gridCol w="1051560">
                  <a:extLst>
                    <a:ext uri="{9D8B030D-6E8A-4147-A177-3AD203B41FA5}">
                      <a16:colId xmlns:a16="http://schemas.microsoft.com/office/drawing/2014/main" val="1202279247"/>
                    </a:ext>
                  </a:extLst>
                </a:gridCol>
                <a:gridCol w="1017766">
                  <a:extLst>
                    <a:ext uri="{9D8B030D-6E8A-4147-A177-3AD203B41FA5}">
                      <a16:colId xmlns:a16="http://schemas.microsoft.com/office/drawing/2014/main" val="269240505"/>
                    </a:ext>
                  </a:extLst>
                </a:gridCol>
                <a:gridCol w="1049549">
                  <a:extLst>
                    <a:ext uri="{9D8B030D-6E8A-4147-A177-3AD203B41FA5}">
                      <a16:colId xmlns:a16="http://schemas.microsoft.com/office/drawing/2014/main" val="877287562"/>
                    </a:ext>
                  </a:extLst>
                </a:gridCol>
              </a:tblGrid>
              <a:tr h="410255">
                <a:tc>
                  <a:txBody>
                    <a:bodyPr/>
                    <a:lstStyle/>
                    <a:p>
                      <a:pPr algn="ctr"/>
                      <a:endParaRPr lang="en-US">
                        <a:latin typeface="Helvetica" pitchFamily="2" charset="0"/>
                      </a:endParaRPr>
                    </a:p>
                  </a:txBody>
                  <a:tcPr anchor="ctr">
                    <a:solidFill>
                      <a:srgbClr val="3A3838"/>
                    </a:solidFill>
                  </a:tcPr>
                </a:tc>
                <a:tc>
                  <a:txBody>
                    <a:bodyPr/>
                    <a:lstStyle/>
                    <a:p>
                      <a:pPr algn="ctr"/>
                      <a:r>
                        <a:rPr lang="en-US" altLang="zh-CN" sz="1400">
                          <a:solidFill>
                            <a:schemeClr val="tx1">
                              <a:lumMod val="85000"/>
                              <a:lumOff val="15000"/>
                            </a:schemeClr>
                          </a:solidFill>
                          <a:latin typeface="Helvetica" pitchFamily="2" charset="0"/>
                        </a:rPr>
                        <a:t>This</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Week</a:t>
                      </a:r>
                      <a:endParaRPr lang="en-US" sz="1400">
                        <a:solidFill>
                          <a:schemeClr val="tx1">
                            <a:lumMod val="85000"/>
                            <a:lumOff val="15000"/>
                          </a:schemeClr>
                        </a:solidFill>
                        <a:latin typeface="Helvetica" pitchFamily="2" charset="0"/>
                      </a:endParaRPr>
                    </a:p>
                  </a:txBody>
                  <a:tcPr anchor="ctr">
                    <a:solidFill>
                      <a:srgbClr val="BFBEBE"/>
                    </a:solidFill>
                  </a:tcPr>
                </a:tc>
                <a:tc>
                  <a:txBody>
                    <a:bodyPr/>
                    <a:lstStyle/>
                    <a:p>
                      <a:pPr algn="ctr"/>
                      <a:r>
                        <a:rPr lang="en-US" altLang="zh-CN" sz="1400">
                          <a:solidFill>
                            <a:schemeClr val="tx1">
                              <a:lumMod val="85000"/>
                              <a:lumOff val="15000"/>
                            </a:schemeClr>
                          </a:solidFill>
                          <a:latin typeface="Helvetica" pitchFamily="2" charset="0"/>
                        </a:rPr>
                        <a:t>Last</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Week</a:t>
                      </a:r>
                      <a:endParaRPr lang="en-US" sz="1400">
                        <a:solidFill>
                          <a:schemeClr val="tx1">
                            <a:lumMod val="85000"/>
                            <a:lumOff val="15000"/>
                          </a:schemeClr>
                        </a:solidFill>
                        <a:latin typeface="Helvetica" pitchFamily="2" charset="0"/>
                      </a:endParaRPr>
                    </a:p>
                  </a:txBody>
                  <a:tcPr anchor="ctr">
                    <a:solidFill>
                      <a:srgbClr val="BFBEBE"/>
                    </a:solidFill>
                  </a:tcPr>
                </a:tc>
                <a:tc>
                  <a:txBody>
                    <a:bodyPr/>
                    <a:lstStyle/>
                    <a:p>
                      <a:pPr algn="ctr"/>
                      <a:r>
                        <a:rPr lang="en-US" altLang="zh-CN" sz="1400">
                          <a:solidFill>
                            <a:schemeClr val="tx1">
                              <a:lumMod val="85000"/>
                              <a:lumOff val="15000"/>
                            </a:schemeClr>
                          </a:solidFill>
                          <a:latin typeface="Helvetica" pitchFamily="2" charset="0"/>
                        </a:rPr>
                        <a:t>Aug</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9-</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Aug</a:t>
                      </a:r>
                      <a:r>
                        <a:rPr lang="zh-CN" altLang="en-US" sz="1400">
                          <a:solidFill>
                            <a:schemeClr val="tx1">
                              <a:lumMod val="85000"/>
                              <a:lumOff val="15000"/>
                            </a:schemeClr>
                          </a:solidFill>
                          <a:latin typeface="Helvetica" pitchFamily="2" charset="0"/>
                        </a:rPr>
                        <a:t> </a:t>
                      </a:r>
                      <a:r>
                        <a:rPr lang="en-US" altLang="zh-CN" sz="1400">
                          <a:solidFill>
                            <a:schemeClr val="tx1">
                              <a:lumMod val="85000"/>
                              <a:lumOff val="15000"/>
                            </a:schemeClr>
                          </a:solidFill>
                          <a:latin typeface="Helvetica" pitchFamily="2" charset="0"/>
                        </a:rPr>
                        <a:t>15</a:t>
                      </a:r>
                      <a:endParaRPr lang="en-US" sz="1400">
                        <a:solidFill>
                          <a:schemeClr val="tx1">
                            <a:lumMod val="85000"/>
                            <a:lumOff val="15000"/>
                          </a:schemeClr>
                        </a:solidFill>
                        <a:latin typeface="Helvetica" pitchFamily="2" charset="0"/>
                      </a:endParaRPr>
                    </a:p>
                  </a:txBody>
                  <a:tcPr anchor="ctr">
                    <a:solidFill>
                      <a:srgbClr val="BFBEBE"/>
                    </a:solidFill>
                  </a:tcPr>
                </a:tc>
                <a:tc>
                  <a:txBody>
                    <a:bodyPr/>
                    <a:lstStyle/>
                    <a:p>
                      <a:pPr algn="ctr"/>
                      <a:r>
                        <a:rPr lang="en-US" altLang="zh-CN">
                          <a:solidFill>
                            <a:schemeClr val="tx1">
                              <a:lumMod val="85000"/>
                              <a:lumOff val="15000"/>
                            </a:schemeClr>
                          </a:solidFill>
                          <a:latin typeface="Helvetica" pitchFamily="2" charset="0"/>
                        </a:rPr>
                        <a:t>Add</a:t>
                      </a:r>
                      <a:endParaRPr lang="en-US">
                        <a:solidFill>
                          <a:schemeClr val="tx1">
                            <a:lumMod val="85000"/>
                            <a:lumOff val="15000"/>
                          </a:schemeClr>
                        </a:solidFill>
                        <a:latin typeface="Helvetica" pitchFamily="2" charset="0"/>
                      </a:endParaRPr>
                    </a:p>
                  </a:txBody>
                  <a:tcPr anchor="ctr">
                    <a:solidFill>
                      <a:srgbClr val="BFBEBE"/>
                    </a:solidFill>
                  </a:tcPr>
                </a:tc>
                <a:extLst>
                  <a:ext uri="{0D108BD9-81ED-4DB2-BD59-A6C34878D82A}">
                    <a16:rowId xmlns:a16="http://schemas.microsoft.com/office/drawing/2014/main" val="3738089671"/>
                  </a:ext>
                </a:extLst>
              </a:tr>
              <a:tr h="410255">
                <a:tc>
                  <a:txBody>
                    <a:bodyPr/>
                    <a:lstStyle/>
                    <a:p>
                      <a:pPr algn="ctr"/>
                      <a:r>
                        <a:rPr lang="en-US" altLang="zh-CN" sz="1600">
                          <a:latin typeface="Helvetica" pitchFamily="2" charset="0"/>
                        </a:rPr>
                        <a:t>Interested</a:t>
                      </a:r>
                      <a:r>
                        <a:rPr lang="zh-CN" altLang="en-US" sz="1600">
                          <a:latin typeface="Helvetica" pitchFamily="2" charset="0"/>
                        </a:rPr>
                        <a:t> </a:t>
                      </a:r>
                      <a:r>
                        <a:rPr lang="en-US" altLang="zh-CN" sz="1600">
                          <a:latin typeface="Helvetica" pitchFamily="2" charset="0"/>
                        </a:rPr>
                        <a:t>Visits</a:t>
                      </a:r>
                      <a:endParaRPr lang="en-US" sz="1600">
                        <a:latin typeface="Helvetica" pitchFamily="2" charset="0"/>
                      </a:endParaRPr>
                    </a:p>
                  </a:txBody>
                  <a:tcPr anchor="ctr">
                    <a:solidFill>
                      <a:schemeClr val="bg1">
                        <a:lumMod val="75000"/>
                      </a:schemeClr>
                    </a:solidFill>
                  </a:tcPr>
                </a:tc>
                <a:tc>
                  <a:txBody>
                    <a:bodyPr/>
                    <a:lstStyle/>
                    <a:p>
                      <a:pPr algn="ctr"/>
                      <a:r>
                        <a:rPr lang="en-US" altLang="zh-CN">
                          <a:solidFill>
                            <a:schemeClr val="tx1">
                              <a:lumMod val="85000"/>
                              <a:lumOff val="15000"/>
                            </a:schemeClr>
                          </a:solidFill>
                          <a:latin typeface="Helvetica" pitchFamily="2" charset="0"/>
                        </a:rPr>
                        <a:t>294</a:t>
                      </a:r>
                      <a:endParaRPr lang="en-US">
                        <a:solidFill>
                          <a:schemeClr val="tx1">
                            <a:lumMod val="85000"/>
                            <a:lumOff val="15000"/>
                          </a:schemeClr>
                        </a:solidFill>
                        <a:latin typeface="Helvetica" pitchFamily="2" charset="0"/>
                      </a:endParaRPr>
                    </a:p>
                  </a:txBody>
                  <a:tcPr anchor="ctr">
                    <a:solidFill>
                      <a:schemeClr val="bg1">
                        <a:lumMod val="95000"/>
                      </a:schemeClr>
                    </a:solidFill>
                  </a:tcPr>
                </a:tc>
                <a:tc>
                  <a:txBody>
                    <a:bodyPr/>
                    <a:lstStyle/>
                    <a:p>
                      <a:pPr algn="ctr"/>
                      <a:r>
                        <a:rPr lang="en-US" altLang="zh-CN">
                          <a:solidFill>
                            <a:schemeClr val="tx1">
                              <a:lumMod val="85000"/>
                              <a:lumOff val="15000"/>
                            </a:schemeClr>
                          </a:solidFill>
                          <a:latin typeface="Helvetica" pitchFamily="2" charset="0"/>
                        </a:rPr>
                        <a:t>281</a:t>
                      </a:r>
                      <a:endParaRPr lang="en-US">
                        <a:solidFill>
                          <a:schemeClr val="tx1">
                            <a:lumMod val="85000"/>
                            <a:lumOff val="15000"/>
                          </a:schemeClr>
                        </a:solidFill>
                        <a:latin typeface="Helvetica" pitchFamily="2" charset="0"/>
                      </a:endParaRPr>
                    </a:p>
                  </a:txBody>
                  <a:tcPr anchor="ctr">
                    <a:solidFill>
                      <a:schemeClr val="bg1">
                        <a:lumMod val="95000"/>
                      </a:schemeClr>
                    </a:solidFill>
                  </a:tcPr>
                </a:tc>
                <a:tc>
                  <a:txBody>
                    <a:bodyPr/>
                    <a:lstStyle/>
                    <a:p>
                      <a:pPr algn="ctr"/>
                      <a:r>
                        <a:rPr lang="en-US" altLang="zh-CN">
                          <a:solidFill>
                            <a:schemeClr val="tx1">
                              <a:lumMod val="85000"/>
                              <a:lumOff val="15000"/>
                            </a:schemeClr>
                          </a:solidFill>
                          <a:latin typeface="Helvetica" pitchFamily="2" charset="0"/>
                        </a:rPr>
                        <a:t>263</a:t>
                      </a:r>
                      <a:endParaRPr lang="en-US">
                        <a:solidFill>
                          <a:schemeClr val="tx1">
                            <a:lumMod val="85000"/>
                            <a:lumOff val="15000"/>
                          </a:schemeClr>
                        </a:solidFill>
                        <a:latin typeface="Helvetica" pitchFamily="2" charset="0"/>
                      </a:endParaRPr>
                    </a:p>
                  </a:txBody>
                  <a:tcPr anchor="ctr">
                    <a:solidFill>
                      <a:schemeClr val="bg1">
                        <a:lumMod val="95000"/>
                      </a:schemeClr>
                    </a:solidFill>
                  </a:tcPr>
                </a:tc>
                <a:tc>
                  <a:txBody>
                    <a:bodyPr/>
                    <a:lstStyle/>
                    <a:p>
                      <a:pPr algn="ctr"/>
                      <a:r>
                        <a:rPr lang="en-US" altLang="zh-CN">
                          <a:solidFill>
                            <a:schemeClr val="tx1">
                              <a:lumMod val="85000"/>
                              <a:lumOff val="15000"/>
                            </a:schemeClr>
                          </a:solidFill>
                          <a:latin typeface="Helvetica" pitchFamily="2" charset="0"/>
                        </a:rPr>
                        <a:t>Show</a:t>
                      </a:r>
                      <a:endParaRPr lang="en-US">
                        <a:solidFill>
                          <a:schemeClr val="tx1">
                            <a:lumMod val="85000"/>
                            <a:lumOff val="15000"/>
                          </a:schemeClr>
                        </a:solidFill>
                        <a:latin typeface="Helvetica" pitchFamily="2" charset="0"/>
                      </a:endParaRPr>
                    </a:p>
                  </a:txBody>
                  <a:tcPr anchor="ctr">
                    <a:solidFill>
                      <a:schemeClr val="bg1">
                        <a:lumMod val="95000"/>
                      </a:schemeClr>
                    </a:solidFill>
                  </a:tcPr>
                </a:tc>
                <a:extLst>
                  <a:ext uri="{0D108BD9-81ED-4DB2-BD59-A6C34878D82A}">
                    <a16:rowId xmlns:a16="http://schemas.microsoft.com/office/drawing/2014/main" val="2367364142"/>
                  </a:ext>
                </a:extLst>
              </a:tr>
              <a:tr h="410255">
                <a:tc>
                  <a:txBody>
                    <a:bodyPr/>
                    <a:lstStyle/>
                    <a:p>
                      <a:pPr algn="ctr"/>
                      <a:r>
                        <a:rPr lang="en-US" altLang="zh-CN" sz="1600">
                          <a:latin typeface="Helvetica" pitchFamily="2" charset="0"/>
                        </a:rPr>
                        <a:t>Bounce</a:t>
                      </a:r>
                      <a:r>
                        <a:rPr lang="zh-CN" altLang="en-US" sz="1600">
                          <a:latin typeface="Helvetica" pitchFamily="2" charset="0"/>
                        </a:rPr>
                        <a:t> </a:t>
                      </a:r>
                      <a:r>
                        <a:rPr lang="en-US" altLang="zh-CN" sz="1600">
                          <a:latin typeface="Helvetica" pitchFamily="2" charset="0"/>
                        </a:rPr>
                        <a:t>Rate</a:t>
                      </a:r>
                      <a:endParaRPr lang="en-US" sz="1600">
                        <a:latin typeface="Helvetica" pitchFamily="2" charset="0"/>
                      </a:endParaRPr>
                    </a:p>
                  </a:txBody>
                  <a:tcPr anchor="ctr">
                    <a:solidFill>
                      <a:schemeClr val="bg1">
                        <a:lumMod val="75000"/>
                      </a:schemeClr>
                    </a:solidFill>
                  </a:tcPr>
                </a:tc>
                <a:tc>
                  <a:txBody>
                    <a:bodyPr/>
                    <a:lstStyle/>
                    <a:p>
                      <a:pPr algn="ctr"/>
                      <a:r>
                        <a:rPr lang="en-US">
                          <a:solidFill>
                            <a:schemeClr val="bg1">
                              <a:lumMod val="95000"/>
                            </a:schemeClr>
                          </a:solidFill>
                          <a:latin typeface="Helvetica" pitchFamily="2" charset="0"/>
                        </a:rPr>
                        <a:t>61.92%</a:t>
                      </a:r>
                    </a:p>
                  </a:txBody>
                  <a:tcPr anchor="ctr">
                    <a:solidFill>
                      <a:srgbClr val="3A3838"/>
                    </a:solidFill>
                  </a:tcPr>
                </a:tc>
                <a:tc>
                  <a:txBody>
                    <a:bodyPr/>
                    <a:lstStyle/>
                    <a:p>
                      <a:pPr algn="ctr"/>
                      <a:r>
                        <a:rPr lang="en-US">
                          <a:solidFill>
                            <a:schemeClr val="bg1">
                              <a:lumMod val="95000"/>
                            </a:schemeClr>
                          </a:solidFill>
                          <a:latin typeface="Helvetica" pitchFamily="2" charset="0"/>
                        </a:rPr>
                        <a:t>63.79%</a:t>
                      </a:r>
                    </a:p>
                  </a:txBody>
                  <a:tcPr anchor="ctr">
                    <a:solidFill>
                      <a:srgbClr val="3A3838"/>
                    </a:solidFill>
                  </a:tcPr>
                </a:tc>
                <a:tc>
                  <a:txBody>
                    <a:bodyPr/>
                    <a:lstStyle/>
                    <a:p>
                      <a:pPr algn="ctr"/>
                      <a:r>
                        <a:rPr lang="en-US">
                          <a:solidFill>
                            <a:schemeClr val="bg1">
                              <a:lumMod val="95000"/>
                            </a:schemeClr>
                          </a:solidFill>
                          <a:latin typeface="Helvetica" pitchFamily="2" charset="0"/>
                        </a:rPr>
                        <a:t>66.33%</a:t>
                      </a:r>
                    </a:p>
                  </a:txBody>
                  <a:tcPr anchor="ctr">
                    <a:solidFill>
                      <a:srgbClr val="3A3838"/>
                    </a:solidFill>
                  </a:tcPr>
                </a:tc>
                <a:tc>
                  <a:txBody>
                    <a:bodyPr/>
                    <a:lstStyle/>
                    <a:p>
                      <a:pPr algn="ctr"/>
                      <a:r>
                        <a:rPr lang="en-US" altLang="zh-CN">
                          <a:solidFill>
                            <a:schemeClr val="bg1">
                              <a:lumMod val="95000"/>
                            </a:schemeClr>
                          </a:solidFill>
                          <a:latin typeface="Helvetica" pitchFamily="2" charset="0"/>
                        </a:rPr>
                        <a:t>Hide</a:t>
                      </a:r>
                      <a:endParaRPr lang="en-US">
                        <a:solidFill>
                          <a:schemeClr val="bg1">
                            <a:lumMod val="95000"/>
                          </a:schemeClr>
                        </a:solidFill>
                        <a:latin typeface="Helvetica" pitchFamily="2" charset="0"/>
                      </a:endParaRPr>
                    </a:p>
                  </a:txBody>
                  <a:tcPr anchor="ctr">
                    <a:solidFill>
                      <a:srgbClr val="3A3838"/>
                    </a:solidFill>
                  </a:tcPr>
                </a:tc>
                <a:extLst>
                  <a:ext uri="{0D108BD9-81ED-4DB2-BD59-A6C34878D82A}">
                    <a16:rowId xmlns:a16="http://schemas.microsoft.com/office/drawing/2014/main" val="578113200"/>
                  </a:ext>
                </a:extLst>
              </a:tr>
              <a:tr h="410255">
                <a:tc>
                  <a:txBody>
                    <a:bodyPr/>
                    <a:lstStyle/>
                    <a:p>
                      <a:pPr algn="ctr"/>
                      <a:r>
                        <a:rPr lang="en-US" altLang="zh-CN" sz="1600">
                          <a:latin typeface="Helvetica" pitchFamily="2" charset="0"/>
                        </a:rPr>
                        <a:t>Avg Time on</a:t>
                      </a:r>
                      <a:r>
                        <a:rPr lang="zh-CN" altLang="en-US" sz="1600">
                          <a:latin typeface="Helvetica" pitchFamily="2" charset="0"/>
                        </a:rPr>
                        <a:t> </a:t>
                      </a:r>
                      <a:r>
                        <a:rPr lang="en-US" altLang="zh-CN" sz="1600">
                          <a:latin typeface="Helvetica" pitchFamily="2" charset="0"/>
                        </a:rPr>
                        <a:t>website</a:t>
                      </a:r>
                      <a:endParaRPr lang="en-US" sz="1600">
                        <a:latin typeface="Helvetica" pitchFamily="2" charset="0"/>
                      </a:endParaRPr>
                    </a:p>
                  </a:txBody>
                  <a:tcPr anchor="ctr">
                    <a:solidFill>
                      <a:schemeClr val="bg1">
                        <a:lumMod val="75000"/>
                      </a:schemeClr>
                    </a:solidFill>
                  </a:tcPr>
                </a:tc>
                <a:tc>
                  <a:txBody>
                    <a:bodyPr/>
                    <a:lstStyle/>
                    <a:p>
                      <a:pPr algn="ctr"/>
                      <a:r>
                        <a:rPr lang="en-US" altLang="zh-CN">
                          <a:solidFill>
                            <a:schemeClr val="bg1">
                              <a:lumMod val="95000"/>
                            </a:schemeClr>
                          </a:solidFill>
                          <a:latin typeface="Helvetica" pitchFamily="2" charset="0"/>
                        </a:rPr>
                        <a:t>72</a:t>
                      </a:r>
                      <a:endParaRPr lang="en-US">
                        <a:solidFill>
                          <a:schemeClr val="bg1">
                            <a:lumMod val="95000"/>
                          </a:schemeClr>
                        </a:solidFill>
                        <a:latin typeface="Helvetica" pitchFamily="2" charset="0"/>
                      </a:endParaRPr>
                    </a:p>
                  </a:txBody>
                  <a:tcPr anchor="ctr">
                    <a:solidFill>
                      <a:srgbClr val="3A3838"/>
                    </a:solidFill>
                  </a:tcPr>
                </a:tc>
                <a:tc>
                  <a:txBody>
                    <a:bodyPr/>
                    <a:lstStyle/>
                    <a:p>
                      <a:pPr algn="ctr"/>
                      <a:r>
                        <a:rPr lang="en-US" altLang="zh-CN">
                          <a:solidFill>
                            <a:schemeClr val="bg1">
                              <a:lumMod val="95000"/>
                            </a:schemeClr>
                          </a:solidFill>
                          <a:latin typeface="Helvetica" pitchFamily="2" charset="0"/>
                        </a:rPr>
                        <a:t>70</a:t>
                      </a:r>
                      <a:endParaRPr lang="en-US">
                        <a:solidFill>
                          <a:schemeClr val="bg1">
                            <a:lumMod val="95000"/>
                          </a:schemeClr>
                        </a:solidFill>
                        <a:latin typeface="Helvetica" pitchFamily="2" charset="0"/>
                      </a:endParaRPr>
                    </a:p>
                  </a:txBody>
                  <a:tcPr anchor="ctr">
                    <a:solidFill>
                      <a:srgbClr val="3A3838"/>
                    </a:solidFill>
                  </a:tcPr>
                </a:tc>
                <a:tc>
                  <a:txBody>
                    <a:bodyPr/>
                    <a:lstStyle/>
                    <a:p>
                      <a:pPr algn="ctr"/>
                      <a:r>
                        <a:rPr lang="en-US" altLang="zh-CN">
                          <a:solidFill>
                            <a:schemeClr val="bg1">
                              <a:lumMod val="95000"/>
                            </a:schemeClr>
                          </a:solidFill>
                          <a:latin typeface="Helvetica" pitchFamily="2" charset="0"/>
                        </a:rPr>
                        <a:t>69</a:t>
                      </a:r>
                      <a:endParaRPr lang="en-US">
                        <a:solidFill>
                          <a:schemeClr val="bg1">
                            <a:lumMod val="95000"/>
                          </a:schemeClr>
                        </a:solidFill>
                        <a:latin typeface="Helvetica" pitchFamily="2" charset="0"/>
                      </a:endParaRPr>
                    </a:p>
                  </a:txBody>
                  <a:tcPr anchor="ctr">
                    <a:solidFill>
                      <a:srgbClr val="3A3838"/>
                    </a:solidFill>
                  </a:tcPr>
                </a:tc>
                <a:tc>
                  <a:txBody>
                    <a:bodyPr/>
                    <a:lstStyle/>
                    <a:p>
                      <a:pPr algn="ctr"/>
                      <a:r>
                        <a:rPr lang="en-US" altLang="zh-CN">
                          <a:solidFill>
                            <a:schemeClr val="bg1">
                              <a:lumMod val="95000"/>
                            </a:schemeClr>
                          </a:solidFill>
                          <a:latin typeface="Helvetica" pitchFamily="2" charset="0"/>
                        </a:rPr>
                        <a:t>Hide</a:t>
                      </a:r>
                      <a:endParaRPr lang="en-US">
                        <a:solidFill>
                          <a:schemeClr val="bg1">
                            <a:lumMod val="95000"/>
                          </a:schemeClr>
                        </a:solidFill>
                        <a:latin typeface="Helvetica" pitchFamily="2" charset="0"/>
                      </a:endParaRPr>
                    </a:p>
                  </a:txBody>
                  <a:tcPr anchor="ctr">
                    <a:solidFill>
                      <a:srgbClr val="3A3838"/>
                    </a:solidFill>
                  </a:tcPr>
                </a:tc>
                <a:extLst>
                  <a:ext uri="{0D108BD9-81ED-4DB2-BD59-A6C34878D82A}">
                    <a16:rowId xmlns:a16="http://schemas.microsoft.com/office/drawing/2014/main" val="98078479"/>
                  </a:ext>
                </a:extLst>
              </a:tr>
            </a:tbl>
          </a:graphicData>
        </a:graphic>
      </p:graphicFrame>
      <p:graphicFrame>
        <p:nvGraphicFramePr>
          <p:cNvPr id="21" name="Chart 20">
            <a:extLst>
              <a:ext uri="{FF2B5EF4-FFF2-40B4-BE49-F238E27FC236}">
                <a16:creationId xmlns:a16="http://schemas.microsoft.com/office/drawing/2014/main" id="{AE73F5C3-F253-9046-B84D-C1B45C782A93}"/>
              </a:ext>
            </a:extLst>
          </p:cNvPr>
          <p:cNvGraphicFramePr>
            <a:graphicFrameLocks/>
          </p:cNvGraphicFramePr>
          <p:nvPr>
            <p:extLst>
              <p:ext uri="{D42A27DB-BD31-4B8C-83A1-F6EECF244321}">
                <p14:modId xmlns:p14="http://schemas.microsoft.com/office/powerpoint/2010/main" val="4254504455"/>
              </p:ext>
            </p:extLst>
          </p:nvPr>
        </p:nvGraphicFramePr>
        <p:xfrm>
          <a:off x="969574" y="1257658"/>
          <a:ext cx="6425846" cy="3482968"/>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US" altLang="zh-CN" sz="3600">
                <a:solidFill>
                  <a:schemeClr val="bg1">
                    <a:lumMod val="95000"/>
                  </a:schemeClr>
                </a:solidFill>
                <a:latin typeface="Helvetica" pitchFamily="2" charset="0"/>
              </a:rPr>
              <a:t>Website</a:t>
            </a:r>
            <a:r>
              <a:rPr lang="zh-CN" altLang="en-US" sz="3600">
                <a:solidFill>
                  <a:schemeClr val="bg1">
                    <a:lumMod val="95000"/>
                  </a:schemeClr>
                </a:solidFill>
                <a:latin typeface="Helvetica" pitchFamily="2" charset="0"/>
              </a:rPr>
              <a:t> </a:t>
            </a:r>
            <a:r>
              <a:rPr lang="en-US" altLang="zh-CN" sz="3600">
                <a:solidFill>
                  <a:schemeClr val="bg1">
                    <a:lumMod val="95000"/>
                  </a:schemeClr>
                </a:solidFill>
                <a:latin typeface="Helvetica" pitchFamily="2" charset="0"/>
              </a:rPr>
              <a:t>Model</a:t>
            </a:r>
            <a:endParaRPr lang="en-US" sz="3600">
              <a:solidFill>
                <a:schemeClr val="bg1">
                  <a:lumMod val="95000"/>
                </a:schemeClr>
              </a:solidFill>
              <a:latin typeface="Helvetica" pitchFamily="2" charset="0"/>
            </a:endParaRPr>
          </a:p>
        </p:txBody>
      </p:sp>
      <p:cxnSp>
        <p:nvCxnSpPr>
          <p:cNvPr id="37" name="Straight Connector 36">
            <a:extLst>
              <a:ext uri="{FF2B5EF4-FFF2-40B4-BE49-F238E27FC236}">
                <a16:creationId xmlns:a16="http://schemas.microsoft.com/office/drawing/2014/main" id="{15314C50-2588-0747-BDE4-48F1D3DC40C1}"/>
              </a:ext>
            </a:extLst>
          </p:cNvPr>
          <p:cNvCxnSpPr>
            <a:cxnSpLocks/>
          </p:cNvCxnSpPr>
          <p:nvPr/>
        </p:nvCxnSpPr>
        <p:spPr>
          <a:xfrm>
            <a:off x="4810539" y="1731750"/>
            <a:ext cx="1418711" cy="0"/>
          </a:xfrm>
          <a:prstGeom prst="line">
            <a:avLst/>
          </a:prstGeom>
          <a:ln>
            <a:solidFill>
              <a:srgbClr val="4D4B4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0ABC698-13C0-724F-8E11-0AA11E5F1BEA}"/>
              </a:ext>
            </a:extLst>
          </p:cNvPr>
          <p:cNvCxnSpPr>
            <a:cxnSpLocks/>
          </p:cNvCxnSpPr>
          <p:nvPr/>
        </p:nvCxnSpPr>
        <p:spPr>
          <a:xfrm>
            <a:off x="6339611" y="1735800"/>
            <a:ext cx="1035270" cy="0"/>
          </a:xfrm>
          <a:prstGeom prst="line">
            <a:avLst/>
          </a:prstGeom>
          <a:ln>
            <a:solidFill>
              <a:srgbClr val="4D4B4B"/>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A35EFA-B882-F441-852E-FCFF5697A7CB}"/>
              </a:ext>
            </a:extLst>
          </p:cNvPr>
          <p:cNvSpPr txBox="1"/>
          <p:nvPr/>
        </p:nvSpPr>
        <p:spPr>
          <a:xfrm>
            <a:off x="4695827" y="1488984"/>
            <a:ext cx="1675313" cy="276999"/>
          </a:xfrm>
          <a:prstGeom prst="rect">
            <a:avLst/>
          </a:prstGeom>
          <a:noFill/>
        </p:spPr>
        <p:txBody>
          <a:bodyPr wrap="square" rtlCol="0">
            <a:spAutoFit/>
          </a:bodyPr>
          <a:lstStyle/>
          <a:p>
            <a:pPr algn="ctr"/>
            <a:r>
              <a:rPr lang="en-US" altLang="zh-CN" sz="1200">
                <a:solidFill>
                  <a:schemeClr val="bg1">
                    <a:lumMod val="95000"/>
                  </a:schemeClr>
                </a:solidFill>
                <a:latin typeface="Helvetica" pitchFamily="2" charset="0"/>
              </a:rPr>
              <a:t>2018</a:t>
            </a:r>
            <a:r>
              <a:rPr lang="zh-CN" altLang="en-US" sz="1200">
                <a:solidFill>
                  <a:schemeClr val="bg1">
                    <a:lumMod val="95000"/>
                  </a:schemeClr>
                </a:solidFill>
                <a:latin typeface="Helvetica" pitchFamily="2" charset="0"/>
              </a:rPr>
              <a:t> </a:t>
            </a:r>
            <a:r>
              <a:rPr lang="en-US" altLang="zh-CN" sz="1200">
                <a:solidFill>
                  <a:schemeClr val="bg1">
                    <a:lumMod val="95000"/>
                  </a:schemeClr>
                </a:solidFill>
                <a:latin typeface="Helvetica" pitchFamily="2" charset="0"/>
              </a:rPr>
              <a:t>May</a:t>
            </a:r>
            <a:r>
              <a:rPr lang="zh-CN" altLang="en-US" sz="1200">
                <a:solidFill>
                  <a:schemeClr val="bg1">
                    <a:lumMod val="95000"/>
                  </a:schemeClr>
                </a:solidFill>
                <a:latin typeface="Helvetica" pitchFamily="2" charset="0"/>
              </a:rPr>
              <a:t> </a:t>
            </a:r>
            <a:r>
              <a:rPr lang="en-US" altLang="zh-CN" sz="1200">
                <a:solidFill>
                  <a:schemeClr val="bg1">
                    <a:lumMod val="95000"/>
                  </a:schemeClr>
                </a:solidFill>
                <a:latin typeface="Helvetica" pitchFamily="2" charset="0"/>
              </a:rPr>
              <a:t>-</a:t>
            </a:r>
            <a:r>
              <a:rPr lang="zh-CN" altLang="en-US" sz="1200">
                <a:solidFill>
                  <a:schemeClr val="bg1">
                    <a:lumMod val="95000"/>
                  </a:schemeClr>
                </a:solidFill>
                <a:latin typeface="Helvetica" pitchFamily="2" charset="0"/>
              </a:rPr>
              <a:t> </a:t>
            </a:r>
            <a:r>
              <a:rPr lang="en-US" altLang="zh-CN" sz="1200">
                <a:solidFill>
                  <a:schemeClr val="bg1">
                    <a:lumMod val="95000"/>
                  </a:schemeClr>
                </a:solidFill>
                <a:latin typeface="Helvetica" pitchFamily="2" charset="0"/>
              </a:rPr>
              <a:t>2019</a:t>
            </a:r>
            <a:r>
              <a:rPr lang="zh-CN" altLang="en-US" sz="1200">
                <a:solidFill>
                  <a:schemeClr val="bg1">
                    <a:lumMod val="95000"/>
                  </a:schemeClr>
                </a:solidFill>
                <a:latin typeface="Helvetica" pitchFamily="2" charset="0"/>
              </a:rPr>
              <a:t> </a:t>
            </a:r>
            <a:r>
              <a:rPr lang="en-US" altLang="zh-CN" sz="1200">
                <a:solidFill>
                  <a:schemeClr val="bg1">
                    <a:lumMod val="95000"/>
                  </a:schemeClr>
                </a:solidFill>
                <a:latin typeface="Helvetica" pitchFamily="2" charset="0"/>
              </a:rPr>
              <a:t>Aug</a:t>
            </a:r>
            <a:endParaRPr lang="en-US" sz="1200">
              <a:solidFill>
                <a:schemeClr val="bg1">
                  <a:lumMod val="95000"/>
                </a:schemeClr>
              </a:solidFill>
              <a:latin typeface="Helvetica" pitchFamily="2" charset="0"/>
            </a:endParaRPr>
          </a:p>
        </p:txBody>
      </p:sp>
      <p:sp>
        <p:nvSpPr>
          <p:cNvPr id="40" name="TextBox 39">
            <a:extLst>
              <a:ext uri="{FF2B5EF4-FFF2-40B4-BE49-F238E27FC236}">
                <a16:creationId xmlns:a16="http://schemas.microsoft.com/office/drawing/2014/main" id="{5A3DDF41-0803-CE4B-9487-16914F36494C}"/>
              </a:ext>
            </a:extLst>
          </p:cNvPr>
          <p:cNvSpPr txBox="1"/>
          <p:nvPr/>
        </p:nvSpPr>
        <p:spPr>
          <a:xfrm>
            <a:off x="6226625" y="1484933"/>
            <a:ext cx="1261241" cy="276999"/>
          </a:xfrm>
          <a:prstGeom prst="rect">
            <a:avLst/>
          </a:prstGeom>
          <a:noFill/>
        </p:spPr>
        <p:txBody>
          <a:bodyPr wrap="square" rtlCol="0">
            <a:spAutoFit/>
          </a:bodyPr>
          <a:lstStyle/>
          <a:p>
            <a:pPr algn="ctr"/>
            <a:r>
              <a:rPr lang="en-CA" sz="1200">
                <a:solidFill>
                  <a:schemeClr val="bg1">
                    <a:lumMod val="95000"/>
                  </a:schemeClr>
                </a:solidFill>
                <a:latin typeface="Helvetica" pitchFamily="2" charset="0"/>
              </a:rPr>
              <a:t>Time</a:t>
            </a:r>
            <a:r>
              <a:rPr lang="zh-CN" altLang="en-US" sz="1200">
                <a:solidFill>
                  <a:schemeClr val="bg1">
                    <a:lumMod val="95000"/>
                  </a:schemeClr>
                </a:solidFill>
                <a:latin typeface="Helvetica" pitchFamily="2" charset="0"/>
              </a:rPr>
              <a:t> </a:t>
            </a:r>
            <a:r>
              <a:rPr lang="en-US" altLang="zh-CN" sz="1200">
                <a:solidFill>
                  <a:schemeClr val="bg1">
                    <a:lumMod val="95000"/>
                  </a:schemeClr>
                </a:solidFill>
                <a:latin typeface="Helvetica" pitchFamily="2" charset="0"/>
              </a:rPr>
              <a:t>Selection</a:t>
            </a:r>
            <a:endParaRPr lang="en-US" sz="1200">
              <a:solidFill>
                <a:schemeClr val="bg1">
                  <a:lumMod val="95000"/>
                </a:schemeClr>
              </a:solidFill>
              <a:latin typeface="Helvetica" pitchFamily="2" charset="0"/>
            </a:endParaRPr>
          </a:p>
        </p:txBody>
      </p:sp>
      <p:cxnSp>
        <p:nvCxnSpPr>
          <p:cNvPr id="41" name="Straight Connector 40">
            <a:extLst>
              <a:ext uri="{FF2B5EF4-FFF2-40B4-BE49-F238E27FC236}">
                <a16:creationId xmlns:a16="http://schemas.microsoft.com/office/drawing/2014/main" id="{5530291C-4E5A-504B-8894-9298A7C4C73E}"/>
              </a:ext>
            </a:extLst>
          </p:cNvPr>
          <p:cNvCxnSpPr>
            <a:cxnSpLocks/>
          </p:cNvCxnSpPr>
          <p:nvPr/>
        </p:nvCxnSpPr>
        <p:spPr>
          <a:xfrm>
            <a:off x="1025688" y="1725489"/>
            <a:ext cx="2269299" cy="0"/>
          </a:xfrm>
          <a:prstGeom prst="line">
            <a:avLst/>
          </a:prstGeom>
          <a:ln w="25400">
            <a:solidFill>
              <a:srgbClr val="4D4B4B"/>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BBE0697-23F9-8745-AA9F-D982148D7F2A}"/>
              </a:ext>
            </a:extLst>
          </p:cNvPr>
          <p:cNvSpPr txBox="1"/>
          <p:nvPr/>
        </p:nvSpPr>
        <p:spPr>
          <a:xfrm>
            <a:off x="969573" y="1350071"/>
            <a:ext cx="1560267" cy="369332"/>
          </a:xfrm>
          <a:prstGeom prst="rect">
            <a:avLst/>
          </a:prstGeom>
          <a:noFill/>
        </p:spPr>
        <p:txBody>
          <a:bodyPr wrap="square" rtlCol="0">
            <a:spAutoFit/>
          </a:bodyPr>
          <a:lstStyle/>
          <a:p>
            <a:r>
              <a:rPr lang="en-CA">
                <a:solidFill>
                  <a:schemeClr val="bg1">
                    <a:lumMod val="95000"/>
                  </a:schemeClr>
                </a:solidFill>
                <a:latin typeface="Helvetica" pitchFamily="2" charset="0"/>
              </a:rPr>
              <a:t>Total</a:t>
            </a:r>
            <a:r>
              <a:rPr lang="zh-CN" altLang="en-US">
                <a:solidFill>
                  <a:schemeClr val="bg1">
                    <a:lumMod val="95000"/>
                  </a:schemeClr>
                </a:solidFill>
                <a:latin typeface="Helvetica" pitchFamily="2" charset="0"/>
              </a:rPr>
              <a:t> </a:t>
            </a:r>
            <a:r>
              <a:rPr lang="en-US" altLang="zh-CN">
                <a:solidFill>
                  <a:schemeClr val="bg1">
                    <a:lumMod val="95000"/>
                  </a:schemeClr>
                </a:solidFill>
                <a:latin typeface="Helvetica" pitchFamily="2" charset="0"/>
              </a:rPr>
              <a:t>Visitors</a:t>
            </a:r>
            <a:endParaRPr lang="en-US">
              <a:solidFill>
                <a:schemeClr val="bg1">
                  <a:lumMod val="95000"/>
                </a:schemeClr>
              </a:solidFill>
              <a:latin typeface="Helvetica" pitchFamily="2" charset="0"/>
            </a:endParaRPr>
          </a:p>
        </p:txBody>
      </p:sp>
      <p:sp>
        <p:nvSpPr>
          <p:cNvPr id="43" name="TextBox 42">
            <a:extLst>
              <a:ext uri="{FF2B5EF4-FFF2-40B4-BE49-F238E27FC236}">
                <a16:creationId xmlns:a16="http://schemas.microsoft.com/office/drawing/2014/main" id="{CFB248DB-6ACD-174C-AB99-512E259D5BBA}"/>
              </a:ext>
            </a:extLst>
          </p:cNvPr>
          <p:cNvSpPr txBox="1"/>
          <p:nvPr/>
        </p:nvSpPr>
        <p:spPr>
          <a:xfrm>
            <a:off x="1868208" y="1345494"/>
            <a:ext cx="1426779" cy="369332"/>
          </a:xfrm>
          <a:prstGeom prst="rect">
            <a:avLst/>
          </a:prstGeom>
          <a:noFill/>
        </p:spPr>
        <p:txBody>
          <a:bodyPr wrap="square" rtlCol="0">
            <a:spAutoFit/>
          </a:bodyPr>
          <a:lstStyle/>
          <a:p>
            <a:pPr algn="r"/>
            <a:r>
              <a:rPr lang="en-US" altLang="zh-CN">
                <a:solidFill>
                  <a:schemeClr val="bg1">
                    <a:lumMod val="95000"/>
                  </a:schemeClr>
                </a:solidFill>
                <a:latin typeface="Helvetica" pitchFamily="2" charset="0"/>
              </a:rPr>
              <a:t>61,403</a:t>
            </a:r>
            <a:endParaRPr lang="en-US">
              <a:solidFill>
                <a:schemeClr val="bg1">
                  <a:lumMod val="95000"/>
                </a:schemeClr>
              </a:solidFill>
              <a:latin typeface="Helvetica" pitchFamily="2" charset="0"/>
            </a:endParaRPr>
          </a:p>
        </p:txBody>
      </p:sp>
      <p:graphicFrame>
        <p:nvGraphicFramePr>
          <p:cNvPr id="23" name="Chart 22">
            <a:extLst>
              <a:ext uri="{FF2B5EF4-FFF2-40B4-BE49-F238E27FC236}">
                <a16:creationId xmlns:a16="http://schemas.microsoft.com/office/drawing/2014/main" id="{CF532D97-28A5-4B41-855D-905DE6BA3871}"/>
              </a:ext>
            </a:extLst>
          </p:cNvPr>
          <p:cNvGraphicFramePr>
            <a:graphicFrameLocks/>
          </p:cNvGraphicFramePr>
          <p:nvPr>
            <p:extLst>
              <p:ext uri="{D42A27DB-BD31-4B8C-83A1-F6EECF244321}">
                <p14:modId xmlns:p14="http://schemas.microsoft.com/office/powerpoint/2010/main" val="2604331034"/>
              </p:ext>
            </p:extLst>
          </p:nvPr>
        </p:nvGraphicFramePr>
        <p:xfrm>
          <a:off x="7461357" y="1131079"/>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Chart 23">
            <a:extLst>
              <a:ext uri="{FF2B5EF4-FFF2-40B4-BE49-F238E27FC236}">
                <a16:creationId xmlns:a16="http://schemas.microsoft.com/office/drawing/2014/main" id="{B3700934-7171-354E-A414-3C5D4111FD1D}"/>
              </a:ext>
            </a:extLst>
          </p:cNvPr>
          <p:cNvGraphicFramePr>
            <a:graphicFrameLocks/>
          </p:cNvGraphicFramePr>
          <p:nvPr>
            <p:extLst>
              <p:ext uri="{D42A27DB-BD31-4B8C-83A1-F6EECF244321}">
                <p14:modId xmlns:p14="http://schemas.microsoft.com/office/powerpoint/2010/main" val="1533050046"/>
              </p:ext>
            </p:extLst>
          </p:nvPr>
        </p:nvGraphicFramePr>
        <p:xfrm>
          <a:off x="7395419" y="3797881"/>
          <a:ext cx="4703876" cy="310562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63743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FD2427-E7C6-6142-B566-61E779DECA3D}"/>
              </a:ext>
            </a:extLst>
          </p:cNvPr>
          <p:cNvPicPr>
            <a:picLocks noChangeAspect="1"/>
          </p:cNvPicPr>
          <p:nvPr/>
        </p:nvPicPr>
        <p:blipFill>
          <a:blip r:embed="rId3"/>
          <a:stretch>
            <a:fillRect/>
          </a:stretch>
        </p:blipFill>
        <p:spPr>
          <a:xfrm>
            <a:off x="-171450" y="-1698704"/>
            <a:ext cx="12440841" cy="5479894"/>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185738" y="-832891"/>
            <a:ext cx="12377738" cy="1918192"/>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188928" y="1085300"/>
            <a:ext cx="12380928"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CA" altLang="zh-CN" sz="3600">
                <a:solidFill>
                  <a:schemeClr val="bg1">
                    <a:lumMod val="95000"/>
                  </a:schemeClr>
                </a:solidFill>
                <a:latin typeface="Helvetica" pitchFamily="2" charset="0"/>
              </a:rPr>
              <a:t>Opportunities</a:t>
            </a:r>
            <a:endParaRPr lang="en-US" sz="3600">
              <a:solidFill>
                <a:schemeClr val="bg1">
                  <a:lumMod val="95000"/>
                </a:schemeClr>
              </a:solidFill>
              <a:latin typeface="Helvetica" pitchFamily="2" charset="0"/>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 name="Chart 20">
            <a:extLst>
              <a:ext uri="{FF2B5EF4-FFF2-40B4-BE49-F238E27FC236}">
                <a16:creationId xmlns:a16="http://schemas.microsoft.com/office/drawing/2014/main" id="{512A2859-0D70-EF41-A0BB-CF03890AB162}"/>
              </a:ext>
            </a:extLst>
          </p:cNvPr>
          <p:cNvGraphicFramePr>
            <a:graphicFrameLocks/>
          </p:cNvGraphicFramePr>
          <p:nvPr>
            <p:extLst>
              <p:ext uri="{D42A27DB-BD31-4B8C-83A1-F6EECF244321}">
                <p14:modId xmlns:p14="http://schemas.microsoft.com/office/powerpoint/2010/main" val="1303248149"/>
              </p:ext>
            </p:extLst>
          </p:nvPr>
        </p:nvGraphicFramePr>
        <p:xfrm>
          <a:off x="352429" y="1645919"/>
          <a:ext cx="5575931" cy="48679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2D398BE-038A-554C-8130-EDBE70E5E69F}"/>
              </a:ext>
            </a:extLst>
          </p:cNvPr>
          <p:cNvGraphicFramePr>
            <a:graphicFrameLocks/>
          </p:cNvGraphicFramePr>
          <p:nvPr>
            <p:extLst>
              <p:ext uri="{D42A27DB-BD31-4B8C-83A1-F6EECF244321}">
                <p14:modId xmlns:p14="http://schemas.microsoft.com/office/powerpoint/2010/main" val="1088583016"/>
              </p:ext>
            </p:extLst>
          </p:nvPr>
        </p:nvGraphicFramePr>
        <p:xfrm>
          <a:off x="6096000" y="1645919"/>
          <a:ext cx="5989320" cy="486798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6766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FD2427-E7C6-6142-B566-61E779DECA3D}"/>
              </a:ext>
            </a:extLst>
          </p:cNvPr>
          <p:cNvPicPr>
            <a:picLocks noChangeAspect="1"/>
          </p:cNvPicPr>
          <p:nvPr/>
        </p:nvPicPr>
        <p:blipFill>
          <a:blip r:embed="rId3"/>
          <a:stretch>
            <a:fillRect/>
          </a:stretch>
        </p:blipFill>
        <p:spPr>
          <a:xfrm>
            <a:off x="-185827" y="-836063"/>
            <a:ext cx="12440841" cy="5479894"/>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185738" y="-832891"/>
            <a:ext cx="12377738" cy="1918192"/>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59532" y="1085300"/>
            <a:ext cx="12251532"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5" descr="A close up of a map&#10;&#10;Description generated with high confidence">
            <a:extLst>
              <a:ext uri="{FF2B5EF4-FFF2-40B4-BE49-F238E27FC236}">
                <a16:creationId xmlns:a16="http://schemas.microsoft.com/office/drawing/2014/main" id="{5A6ED03A-F366-3A4F-A0D5-F69FAC64CCBA}"/>
              </a:ext>
            </a:extLst>
          </p:cNvPr>
          <p:cNvPicPr>
            <a:picLocks noChangeAspect="1"/>
          </p:cNvPicPr>
          <p:nvPr/>
        </p:nvPicPr>
        <p:blipFill>
          <a:blip r:embed="rId4"/>
          <a:stretch>
            <a:fillRect/>
          </a:stretch>
        </p:blipFill>
        <p:spPr>
          <a:xfrm>
            <a:off x="-391886" y="1071723"/>
            <a:ext cx="10560947" cy="6948728"/>
          </a:xfrm>
          <a:prstGeom prst="rect">
            <a:avLst/>
          </a:prstGeom>
        </p:spPr>
      </p:pic>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CA" altLang="zh-CN" sz="3600">
                <a:solidFill>
                  <a:schemeClr val="bg1">
                    <a:lumMod val="95000"/>
                  </a:schemeClr>
                </a:solidFill>
                <a:latin typeface="Helvetica" pitchFamily="2" charset="0"/>
              </a:rPr>
              <a:t>Opportunities</a:t>
            </a:r>
            <a:endParaRPr lang="en-US" sz="3600">
              <a:solidFill>
                <a:schemeClr val="bg1">
                  <a:lumMod val="95000"/>
                </a:schemeClr>
              </a:solidFill>
              <a:latin typeface="Helvetica" pitchFamily="2" charset="0"/>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6957FD6A-CF04-8A4B-AB6F-26AE88DA9E01}"/>
              </a:ext>
            </a:extLst>
          </p:cNvPr>
          <p:cNvSpPr/>
          <p:nvPr/>
        </p:nvSpPr>
        <p:spPr>
          <a:xfrm>
            <a:off x="8789193" y="1084349"/>
            <a:ext cx="3397346" cy="691981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hart 15">
            <a:extLst>
              <a:ext uri="{FF2B5EF4-FFF2-40B4-BE49-F238E27FC236}">
                <a16:creationId xmlns:a16="http://schemas.microsoft.com/office/drawing/2014/main" id="{EC3DF27F-BFA8-7840-99D2-F56AED1CF1D1}"/>
              </a:ext>
            </a:extLst>
          </p:cNvPr>
          <p:cNvGraphicFramePr>
            <a:graphicFrameLocks/>
          </p:cNvGraphicFramePr>
          <p:nvPr>
            <p:extLst>
              <p:ext uri="{D42A27DB-BD31-4B8C-83A1-F6EECF244321}">
                <p14:modId xmlns:p14="http://schemas.microsoft.com/office/powerpoint/2010/main" val="200994965"/>
              </p:ext>
            </p:extLst>
          </p:nvPr>
        </p:nvGraphicFramePr>
        <p:xfrm>
          <a:off x="2205232" y="1420807"/>
          <a:ext cx="9636248" cy="5479894"/>
        </p:xfrm>
        <a:graphic>
          <a:graphicData uri="http://schemas.openxmlformats.org/drawingml/2006/chart">
            <c:chart xmlns:c="http://schemas.openxmlformats.org/drawingml/2006/chart" xmlns:r="http://schemas.openxmlformats.org/officeDocument/2006/relationships" r:id="rId5"/>
          </a:graphicData>
        </a:graphic>
      </p:graphicFrame>
      <p:sp>
        <p:nvSpPr>
          <p:cNvPr id="19" name="Rectangle 18">
            <a:extLst>
              <a:ext uri="{FF2B5EF4-FFF2-40B4-BE49-F238E27FC236}">
                <a16:creationId xmlns:a16="http://schemas.microsoft.com/office/drawing/2014/main" id="{87E7E051-BBE5-0049-8B52-12C851843EE6}"/>
              </a:ext>
            </a:extLst>
          </p:cNvPr>
          <p:cNvSpPr/>
          <p:nvPr/>
        </p:nvSpPr>
        <p:spPr>
          <a:xfrm>
            <a:off x="3354228" y="1295365"/>
            <a:ext cx="3610452" cy="31613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7385349-3AD3-FF40-B84F-34F67008BEA4}"/>
              </a:ext>
            </a:extLst>
          </p:cNvPr>
          <p:cNvSpPr/>
          <p:nvPr/>
        </p:nvSpPr>
        <p:spPr>
          <a:xfrm>
            <a:off x="3259077" y="1365706"/>
            <a:ext cx="4332726" cy="338554"/>
          </a:xfrm>
          <a:prstGeom prst="rect">
            <a:avLst/>
          </a:prstGeom>
        </p:spPr>
        <p:txBody>
          <a:bodyPr wrap="none" anchor="t">
            <a:spAutoFit/>
          </a:bodyPr>
          <a:lstStyle/>
          <a:p>
            <a:pPr algn="ctr">
              <a:defRPr sz="1500" b="0" i="0" u="none" strike="noStrike" kern="1200" spc="0" baseline="0">
                <a:solidFill>
                  <a:srgbClr val="FFFFFF">
                    <a:lumMod val="95000"/>
                  </a:srgbClr>
                </a:solidFill>
                <a:latin typeface="Helvetica" pitchFamily="2" charset="0"/>
                <a:ea typeface="+mn-ea"/>
                <a:cs typeface="+mn-cs"/>
              </a:defRPr>
            </a:pPr>
            <a:r>
              <a:rPr lang="en-US" altLang="zh-CN" sz="1600" b="1">
                <a:solidFill>
                  <a:schemeClr val="bg1">
                    <a:lumMod val="95000"/>
                  </a:schemeClr>
                </a:solidFill>
                <a:latin typeface="Helvetica"/>
                <a:cs typeface="Helvetica"/>
              </a:rPr>
              <a:t>Visits</a:t>
            </a:r>
            <a:r>
              <a:rPr lang="zh-CN" altLang="en-US" sz="1600" b="1">
                <a:solidFill>
                  <a:schemeClr val="bg1">
                    <a:lumMod val="95000"/>
                  </a:schemeClr>
                </a:solidFill>
                <a:latin typeface="Helvetica"/>
                <a:cs typeface="Helvetica"/>
              </a:rPr>
              <a:t> </a:t>
            </a:r>
            <a:r>
              <a:rPr lang="en-US" altLang="zh-CN" sz="1600" b="1">
                <a:solidFill>
                  <a:schemeClr val="bg1">
                    <a:lumMod val="95000"/>
                  </a:schemeClr>
                </a:solidFill>
                <a:latin typeface="Helvetica"/>
                <a:cs typeface="Helvetica"/>
              </a:rPr>
              <a:t>Proportion</a:t>
            </a:r>
            <a:r>
              <a:rPr lang="zh-CN" altLang="en-US" sz="1600" b="1">
                <a:solidFill>
                  <a:schemeClr val="bg1">
                    <a:lumMod val="95000"/>
                  </a:schemeClr>
                </a:solidFill>
                <a:latin typeface="Helvetica"/>
                <a:cs typeface="Helvetica"/>
              </a:rPr>
              <a:t> </a:t>
            </a:r>
            <a:r>
              <a:rPr lang="en-US" altLang="zh-CN" sz="1600" b="1">
                <a:solidFill>
                  <a:schemeClr val="bg1">
                    <a:lumMod val="95000"/>
                  </a:schemeClr>
                </a:solidFill>
                <a:latin typeface="Helvetica"/>
                <a:cs typeface="Helvetica"/>
              </a:rPr>
              <a:t>per</a:t>
            </a:r>
            <a:r>
              <a:rPr lang="zh-CN" altLang="en-US" sz="1600" b="1">
                <a:solidFill>
                  <a:schemeClr val="bg1">
                    <a:lumMod val="95000"/>
                  </a:schemeClr>
                </a:solidFill>
                <a:latin typeface="Helvetica"/>
                <a:cs typeface="Helvetica"/>
              </a:rPr>
              <a:t> </a:t>
            </a:r>
            <a:r>
              <a:rPr lang="en-US" altLang="zh-CN" sz="1600" b="1">
                <a:solidFill>
                  <a:schemeClr val="bg1">
                    <a:lumMod val="95000"/>
                  </a:schemeClr>
                </a:solidFill>
                <a:latin typeface="Helvetica"/>
                <a:cs typeface="Helvetica"/>
              </a:rPr>
              <a:t>Geographical</a:t>
            </a:r>
            <a:r>
              <a:rPr lang="zh-CN" altLang="en-US" sz="1600" b="1">
                <a:solidFill>
                  <a:schemeClr val="bg1">
                    <a:lumMod val="95000"/>
                  </a:schemeClr>
                </a:solidFill>
                <a:latin typeface="Helvetica"/>
                <a:cs typeface="Helvetica"/>
              </a:rPr>
              <a:t> </a:t>
            </a:r>
            <a:r>
              <a:rPr lang="en-US" altLang="zh-CN" sz="1600" b="1">
                <a:solidFill>
                  <a:schemeClr val="bg1">
                    <a:lumMod val="95000"/>
                  </a:schemeClr>
                </a:solidFill>
                <a:latin typeface="Helvetica"/>
                <a:cs typeface="Helvetica"/>
              </a:rPr>
              <a:t>Region</a:t>
            </a:r>
            <a:endParaRPr lang="en-US" sz="1600" b="1">
              <a:solidFill>
                <a:schemeClr val="bg1">
                  <a:lumMod val="95000"/>
                </a:schemeClr>
              </a:solidFill>
              <a:latin typeface="Helvetica"/>
              <a:cs typeface="Helvetica"/>
            </a:endParaRPr>
          </a:p>
        </p:txBody>
      </p:sp>
    </p:spTree>
    <p:extLst>
      <p:ext uri="{BB962C8B-B14F-4D97-AF65-F5344CB8AC3E}">
        <p14:creationId xmlns:p14="http://schemas.microsoft.com/office/powerpoint/2010/main" val="2089979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FD2427-E7C6-6142-B566-61E779DECA3D}"/>
              </a:ext>
            </a:extLst>
          </p:cNvPr>
          <p:cNvPicPr>
            <a:picLocks noChangeAspect="1"/>
          </p:cNvPicPr>
          <p:nvPr/>
        </p:nvPicPr>
        <p:blipFill>
          <a:blip r:embed="rId3"/>
          <a:stretch>
            <a:fillRect/>
          </a:stretch>
        </p:blipFill>
        <p:spPr>
          <a:xfrm>
            <a:off x="-171450" y="-1670128"/>
            <a:ext cx="12440841" cy="5479894"/>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185738" y="-804315"/>
            <a:ext cx="12377738" cy="1918192"/>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59532" y="1071012"/>
            <a:ext cx="12256853" cy="727288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D160DD3-D89B-0E41-98EE-904D208DC705}"/>
              </a:ext>
            </a:extLst>
          </p:cNvPr>
          <p:cNvPicPr>
            <a:picLocks noChangeAspect="1"/>
          </p:cNvPicPr>
          <p:nvPr/>
        </p:nvPicPr>
        <p:blipFill rotWithShape="1">
          <a:blip r:embed="rId4"/>
          <a:srcRect t="12071" b="-12071"/>
          <a:stretch/>
        </p:blipFill>
        <p:spPr>
          <a:xfrm>
            <a:off x="-496235" y="1069602"/>
            <a:ext cx="12679592" cy="7455600"/>
          </a:xfrm>
          <a:prstGeom prst="rect">
            <a:avLst/>
          </a:prstGeom>
          <a:effectLst>
            <a:glow>
              <a:schemeClr val="accent1"/>
            </a:glow>
            <a:reflection endPos="0" dir="5400000" sy="-100000" algn="bl" rotWithShape="0"/>
          </a:effectLst>
        </p:spPr>
      </p:pic>
      <p:sp>
        <p:nvSpPr>
          <p:cNvPr id="36" name="Rectangle 35">
            <a:extLst>
              <a:ext uri="{FF2B5EF4-FFF2-40B4-BE49-F238E27FC236}">
                <a16:creationId xmlns:a16="http://schemas.microsoft.com/office/drawing/2014/main" id="{38E0B251-ED74-1644-A1FB-56435D5945B4}"/>
              </a:ext>
            </a:extLst>
          </p:cNvPr>
          <p:cNvSpPr/>
          <p:nvPr/>
        </p:nvSpPr>
        <p:spPr>
          <a:xfrm>
            <a:off x="-171362" y="1065422"/>
            <a:ext cx="12344352" cy="6606965"/>
          </a:xfrm>
          <a:prstGeom prst="rect">
            <a:avLst/>
          </a:prstGeom>
          <a:solidFill>
            <a:schemeClr val="bg2">
              <a:lumMod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CA" altLang="zh-CN" sz="3600">
                <a:solidFill>
                  <a:schemeClr val="bg1">
                    <a:lumMod val="95000"/>
                  </a:schemeClr>
                </a:solidFill>
                <a:latin typeface="Helvetica" pitchFamily="2" charset="0"/>
              </a:rPr>
              <a:t>Opportunities</a:t>
            </a:r>
            <a:endParaRPr lang="en-US" sz="3600">
              <a:solidFill>
                <a:schemeClr val="bg1">
                  <a:lumMod val="95000"/>
                </a:schemeClr>
              </a:solidFill>
              <a:latin typeface="Helvetica" pitchFamily="2" charset="0"/>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a:extLst>
              <a:ext uri="{FF2B5EF4-FFF2-40B4-BE49-F238E27FC236}">
                <a16:creationId xmlns:a16="http://schemas.microsoft.com/office/drawing/2014/main" id="{2D2B25D2-3C1D-6848-9BF6-BCD74C9B57AD}"/>
              </a:ext>
            </a:extLst>
          </p:cNvPr>
          <p:cNvSpPr/>
          <p:nvPr/>
        </p:nvSpPr>
        <p:spPr>
          <a:xfrm>
            <a:off x="2587323" y="4533983"/>
            <a:ext cx="1803600" cy="1803600"/>
          </a:xfrm>
          <a:prstGeom prst="ellipse">
            <a:avLst/>
          </a:prstGeom>
          <a:solidFill>
            <a:srgbClr val="4F81BC">
              <a:alpha val="80000"/>
            </a:srgb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F3E411D-B4ED-264D-8334-0E14441A95BB}"/>
              </a:ext>
            </a:extLst>
          </p:cNvPr>
          <p:cNvSpPr/>
          <p:nvPr/>
        </p:nvSpPr>
        <p:spPr>
          <a:xfrm>
            <a:off x="1228312" y="1667624"/>
            <a:ext cx="1587600" cy="1587600"/>
          </a:xfrm>
          <a:prstGeom prst="ellipse">
            <a:avLst/>
          </a:prstGeom>
          <a:solidFill>
            <a:srgbClr val="C04F4D">
              <a:alpha val="80000"/>
            </a:srgb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ECC689F-C314-0044-8061-DE94AC291978}"/>
              </a:ext>
            </a:extLst>
          </p:cNvPr>
          <p:cNvSpPr/>
          <p:nvPr/>
        </p:nvSpPr>
        <p:spPr>
          <a:xfrm>
            <a:off x="2233430" y="3437552"/>
            <a:ext cx="982800" cy="982800"/>
          </a:xfrm>
          <a:prstGeom prst="ellipse">
            <a:avLst/>
          </a:prstGeom>
          <a:solidFill>
            <a:srgbClr val="9ABB59">
              <a:alpha val="80000"/>
            </a:srgb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183EA87-B86C-3C4E-A94E-DDC8A93AE9EA}"/>
              </a:ext>
            </a:extLst>
          </p:cNvPr>
          <p:cNvSpPr/>
          <p:nvPr/>
        </p:nvSpPr>
        <p:spPr>
          <a:xfrm>
            <a:off x="4843681" y="2383831"/>
            <a:ext cx="867600" cy="867600"/>
          </a:xfrm>
          <a:prstGeom prst="ellipse">
            <a:avLst/>
          </a:prstGeom>
          <a:solidFill>
            <a:srgbClr val="8063A2">
              <a:alpha val="80000"/>
            </a:srgb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AE922EB-C06E-554D-9794-E05D00BF3AB9}"/>
              </a:ext>
            </a:extLst>
          </p:cNvPr>
          <p:cNvSpPr/>
          <p:nvPr/>
        </p:nvSpPr>
        <p:spPr>
          <a:xfrm>
            <a:off x="9142277" y="3204703"/>
            <a:ext cx="680400" cy="680400"/>
          </a:xfrm>
          <a:prstGeom prst="ellipse">
            <a:avLst/>
          </a:prstGeom>
          <a:solidFill>
            <a:srgbClr val="4BACC5">
              <a:alpha val="80000"/>
            </a:srgb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1383EDC-3599-564D-94D9-61CFCF1262AD}"/>
              </a:ext>
            </a:extLst>
          </p:cNvPr>
          <p:cNvSpPr/>
          <p:nvPr/>
        </p:nvSpPr>
        <p:spPr>
          <a:xfrm>
            <a:off x="5857955" y="1715965"/>
            <a:ext cx="626400" cy="626400"/>
          </a:xfrm>
          <a:prstGeom prst="ellipse">
            <a:avLst/>
          </a:prstGeom>
          <a:solidFill>
            <a:srgbClr val="8063A2">
              <a:alpha val="80000"/>
            </a:srgb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4501CB1-4B84-7B4D-BCEE-8A24ED6A5885}"/>
              </a:ext>
            </a:extLst>
          </p:cNvPr>
          <p:cNvSpPr/>
          <p:nvPr/>
        </p:nvSpPr>
        <p:spPr>
          <a:xfrm>
            <a:off x="7917129" y="3652579"/>
            <a:ext cx="612000" cy="612000"/>
          </a:xfrm>
          <a:prstGeom prst="ellipse">
            <a:avLst/>
          </a:prstGeom>
          <a:solidFill>
            <a:srgbClr val="4BACC5">
              <a:alpha val="80000"/>
            </a:srgb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B93ACFA-04EE-3D42-9709-45B31F15B586}"/>
              </a:ext>
            </a:extLst>
          </p:cNvPr>
          <p:cNvSpPr/>
          <p:nvPr/>
        </p:nvSpPr>
        <p:spPr>
          <a:xfrm>
            <a:off x="8947149" y="4317341"/>
            <a:ext cx="532800" cy="532800"/>
          </a:xfrm>
          <a:prstGeom prst="ellipse">
            <a:avLst/>
          </a:prstGeom>
          <a:solidFill>
            <a:srgbClr val="4BACC5">
              <a:alpha val="80000"/>
            </a:srgb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B0588C-FDD3-FD49-84EC-3DD7382AFF93}"/>
              </a:ext>
            </a:extLst>
          </p:cNvPr>
          <p:cNvSpPr/>
          <p:nvPr/>
        </p:nvSpPr>
        <p:spPr>
          <a:xfrm>
            <a:off x="6092564" y="3131866"/>
            <a:ext cx="471600" cy="471600"/>
          </a:xfrm>
          <a:prstGeom prst="ellipse">
            <a:avLst/>
          </a:prstGeom>
          <a:solidFill>
            <a:srgbClr val="8063A2">
              <a:alpha val="80000"/>
            </a:srgb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33FD322-E2F2-2740-8064-C40BF143A28B}"/>
              </a:ext>
            </a:extLst>
          </p:cNvPr>
          <p:cNvSpPr/>
          <p:nvPr/>
        </p:nvSpPr>
        <p:spPr>
          <a:xfrm>
            <a:off x="7144790" y="2681475"/>
            <a:ext cx="453600" cy="453600"/>
          </a:xfrm>
          <a:prstGeom prst="ellipse">
            <a:avLst/>
          </a:prstGeom>
          <a:solidFill>
            <a:srgbClr val="4BACC5">
              <a:alpha val="80000"/>
            </a:srgbClr>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F4C60FD-8BB8-8C43-B961-B955F55C0C35}"/>
              </a:ext>
            </a:extLst>
          </p:cNvPr>
          <p:cNvSpPr txBox="1"/>
          <p:nvPr/>
        </p:nvSpPr>
        <p:spPr>
          <a:xfrm>
            <a:off x="2942119" y="2253738"/>
            <a:ext cx="1243013" cy="369332"/>
          </a:xfrm>
          <a:prstGeom prst="rect">
            <a:avLst/>
          </a:prstGeom>
          <a:noFill/>
        </p:spPr>
        <p:txBody>
          <a:bodyPr wrap="square" rtlCol="0">
            <a:spAutoFit/>
          </a:bodyPr>
          <a:lstStyle/>
          <a:p>
            <a:r>
              <a:rPr lang="en-US" altLang="zh-CN">
                <a:solidFill>
                  <a:schemeClr val="bg1">
                    <a:lumMod val="95000"/>
                  </a:schemeClr>
                </a:solidFill>
                <a:latin typeface="Helvetica" pitchFamily="2" charset="0"/>
              </a:rPr>
              <a:t>17,509</a:t>
            </a:r>
            <a:endParaRPr lang="en-US">
              <a:solidFill>
                <a:schemeClr val="bg1">
                  <a:lumMod val="95000"/>
                </a:schemeClr>
              </a:solidFill>
              <a:latin typeface="Helvetica" pitchFamily="2" charset="0"/>
            </a:endParaRPr>
          </a:p>
        </p:txBody>
      </p:sp>
      <p:sp>
        <p:nvSpPr>
          <p:cNvPr id="26" name="Rectangle 25">
            <a:extLst>
              <a:ext uri="{FF2B5EF4-FFF2-40B4-BE49-F238E27FC236}">
                <a16:creationId xmlns:a16="http://schemas.microsoft.com/office/drawing/2014/main" id="{F5FD7DC4-39FA-DB4F-9FEA-647C20D91647}"/>
              </a:ext>
            </a:extLst>
          </p:cNvPr>
          <p:cNvSpPr/>
          <p:nvPr/>
        </p:nvSpPr>
        <p:spPr>
          <a:xfrm>
            <a:off x="1438535" y="3773913"/>
            <a:ext cx="761747" cy="369332"/>
          </a:xfrm>
          <a:prstGeom prst="rect">
            <a:avLst/>
          </a:prstGeom>
        </p:spPr>
        <p:txBody>
          <a:bodyPr wrap="none">
            <a:spAutoFit/>
          </a:bodyPr>
          <a:lstStyle/>
          <a:p>
            <a:pPr algn="ctr"/>
            <a:r>
              <a:rPr lang="en-US" altLang="zh-CN">
                <a:solidFill>
                  <a:schemeClr val="bg1">
                    <a:lumMod val="95000"/>
                  </a:schemeClr>
                </a:solidFill>
                <a:latin typeface="Helvetica" pitchFamily="2" charset="0"/>
              </a:rPr>
              <a:t>6,776</a:t>
            </a:r>
            <a:endParaRPr lang="en-US">
              <a:solidFill>
                <a:schemeClr val="bg1">
                  <a:lumMod val="95000"/>
                </a:schemeClr>
              </a:solidFill>
              <a:latin typeface="Helvetica" pitchFamily="2" charset="0"/>
            </a:endParaRPr>
          </a:p>
        </p:txBody>
      </p:sp>
      <p:sp>
        <p:nvSpPr>
          <p:cNvPr id="27" name="Rectangle 26">
            <a:extLst>
              <a:ext uri="{FF2B5EF4-FFF2-40B4-BE49-F238E27FC236}">
                <a16:creationId xmlns:a16="http://schemas.microsoft.com/office/drawing/2014/main" id="{85C27EE0-5707-7341-8BCA-C5A0BD9970FC}"/>
              </a:ext>
            </a:extLst>
          </p:cNvPr>
          <p:cNvSpPr/>
          <p:nvPr/>
        </p:nvSpPr>
        <p:spPr>
          <a:xfrm>
            <a:off x="1609419" y="5330221"/>
            <a:ext cx="889988" cy="369332"/>
          </a:xfrm>
          <a:prstGeom prst="rect">
            <a:avLst/>
          </a:prstGeom>
        </p:spPr>
        <p:txBody>
          <a:bodyPr wrap="none">
            <a:spAutoFit/>
          </a:bodyPr>
          <a:lstStyle/>
          <a:p>
            <a:pPr algn="ctr"/>
            <a:r>
              <a:rPr lang="en-US" altLang="zh-CN">
                <a:solidFill>
                  <a:schemeClr val="bg1">
                    <a:lumMod val="95000"/>
                  </a:schemeClr>
                </a:solidFill>
                <a:latin typeface="Helvetica" pitchFamily="2" charset="0"/>
              </a:rPr>
              <a:t>22,616</a:t>
            </a:r>
            <a:endParaRPr lang="en-US">
              <a:solidFill>
                <a:schemeClr val="bg1">
                  <a:lumMod val="95000"/>
                </a:schemeClr>
              </a:solidFill>
              <a:latin typeface="Helvetica" pitchFamily="2" charset="0"/>
            </a:endParaRPr>
          </a:p>
        </p:txBody>
      </p:sp>
      <p:sp>
        <p:nvSpPr>
          <p:cNvPr id="28" name="Rectangle 27">
            <a:extLst>
              <a:ext uri="{FF2B5EF4-FFF2-40B4-BE49-F238E27FC236}">
                <a16:creationId xmlns:a16="http://schemas.microsoft.com/office/drawing/2014/main" id="{0B30DF7A-9A72-5341-8EFF-DB26E95ADBBE}"/>
              </a:ext>
            </a:extLst>
          </p:cNvPr>
          <p:cNvSpPr/>
          <p:nvPr/>
        </p:nvSpPr>
        <p:spPr>
          <a:xfrm>
            <a:off x="4123637" y="2632441"/>
            <a:ext cx="761747" cy="369332"/>
          </a:xfrm>
          <a:prstGeom prst="rect">
            <a:avLst/>
          </a:prstGeom>
        </p:spPr>
        <p:txBody>
          <a:bodyPr wrap="none">
            <a:spAutoFit/>
          </a:bodyPr>
          <a:lstStyle/>
          <a:p>
            <a:pPr algn="ctr"/>
            <a:r>
              <a:rPr lang="en-US" altLang="zh-CN">
                <a:solidFill>
                  <a:schemeClr val="bg1">
                    <a:lumMod val="95000"/>
                  </a:schemeClr>
                </a:solidFill>
                <a:latin typeface="Helvetica" pitchFamily="2" charset="0"/>
              </a:rPr>
              <a:t>5,214</a:t>
            </a:r>
            <a:endParaRPr lang="en-US">
              <a:solidFill>
                <a:schemeClr val="bg1">
                  <a:lumMod val="95000"/>
                </a:schemeClr>
              </a:solidFill>
              <a:latin typeface="Helvetica" pitchFamily="2" charset="0"/>
            </a:endParaRPr>
          </a:p>
        </p:txBody>
      </p:sp>
      <p:sp>
        <p:nvSpPr>
          <p:cNvPr id="29" name="Rectangle 28">
            <a:extLst>
              <a:ext uri="{FF2B5EF4-FFF2-40B4-BE49-F238E27FC236}">
                <a16:creationId xmlns:a16="http://schemas.microsoft.com/office/drawing/2014/main" id="{17B533BA-DDF9-BF4B-83EE-42A9A77BC81F}"/>
              </a:ext>
            </a:extLst>
          </p:cNvPr>
          <p:cNvSpPr/>
          <p:nvPr/>
        </p:nvSpPr>
        <p:spPr>
          <a:xfrm>
            <a:off x="6514757" y="1820512"/>
            <a:ext cx="761747" cy="369332"/>
          </a:xfrm>
          <a:prstGeom prst="rect">
            <a:avLst/>
          </a:prstGeom>
        </p:spPr>
        <p:txBody>
          <a:bodyPr wrap="none">
            <a:spAutoFit/>
          </a:bodyPr>
          <a:lstStyle/>
          <a:p>
            <a:pPr algn="ctr"/>
            <a:r>
              <a:rPr lang="en-US" altLang="zh-CN">
                <a:solidFill>
                  <a:schemeClr val="bg1">
                    <a:lumMod val="95000"/>
                  </a:schemeClr>
                </a:solidFill>
                <a:latin typeface="Helvetica" pitchFamily="2" charset="0"/>
              </a:rPr>
              <a:t>2,721</a:t>
            </a:r>
            <a:endParaRPr lang="en-US">
              <a:solidFill>
                <a:schemeClr val="bg1">
                  <a:lumMod val="95000"/>
                </a:schemeClr>
              </a:solidFill>
              <a:latin typeface="Helvetica" pitchFamily="2" charset="0"/>
            </a:endParaRPr>
          </a:p>
        </p:txBody>
      </p:sp>
      <p:sp>
        <p:nvSpPr>
          <p:cNvPr id="30" name="Rectangle 29">
            <a:extLst>
              <a:ext uri="{FF2B5EF4-FFF2-40B4-BE49-F238E27FC236}">
                <a16:creationId xmlns:a16="http://schemas.microsoft.com/office/drawing/2014/main" id="{91741F3C-9270-6444-A9DA-9D8CF75D2EFB}"/>
              </a:ext>
            </a:extLst>
          </p:cNvPr>
          <p:cNvSpPr/>
          <p:nvPr/>
        </p:nvSpPr>
        <p:spPr>
          <a:xfrm>
            <a:off x="6558045" y="3175571"/>
            <a:ext cx="761747" cy="369332"/>
          </a:xfrm>
          <a:prstGeom prst="rect">
            <a:avLst/>
          </a:prstGeom>
        </p:spPr>
        <p:txBody>
          <a:bodyPr wrap="none">
            <a:spAutoFit/>
          </a:bodyPr>
          <a:lstStyle/>
          <a:p>
            <a:pPr algn="ctr"/>
            <a:r>
              <a:rPr lang="en-US" altLang="zh-CN">
                <a:solidFill>
                  <a:schemeClr val="bg1">
                    <a:lumMod val="95000"/>
                  </a:schemeClr>
                </a:solidFill>
                <a:latin typeface="Helvetica" pitchFamily="2" charset="0"/>
              </a:rPr>
              <a:t>1,538</a:t>
            </a:r>
            <a:endParaRPr lang="en-US">
              <a:solidFill>
                <a:schemeClr val="bg1">
                  <a:lumMod val="95000"/>
                </a:schemeClr>
              </a:solidFill>
              <a:latin typeface="Helvetica" pitchFamily="2" charset="0"/>
            </a:endParaRPr>
          </a:p>
        </p:txBody>
      </p:sp>
      <p:sp>
        <p:nvSpPr>
          <p:cNvPr id="31" name="Rectangle 30">
            <a:extLst>
              <a:ext uri="{FF2B5EF4-FFF2-40B4-BE49-F238E27FC236}">
                <a16:creationId xmlns:a16="http://schemas.microsoft.com/office/drawing/2014/main" id="{54C6D8B0-7C61-9747-8296-CF56E5323DF2}"/>
              </a:ext>
            </a:extLst>
          </p:cNvPr>
          <p:cNvSpPr/>
          <p:nvPr/>
        </p:nvSpPr>
        <p:spPr>
          <a:xfrm>
            <a:off x="7602796" y="2712796"/>
            <a:ext cx="761747" cy="369332"/>
          </a:xfrm>
          <a:prstGeom prst="rect">
            <a:avLst/>
          </a:prstGeom>
        </p:spPr>
        <p:txBody>
          <a:bodyPr wrap="none">
            <a:spAutoFit/>
          </a:bodyPr>
          <a:lstStyle/>
          <a:p>
            <a:pPr algn="ctr"/>
            <a:r>
              <a:rPr lang="en-US" altLang="zh-CN">
                <a:solidFill>
                  <a:schemeClr val="bg1">
                    <a:lumMod val="95000"/>
                  </a:schemeClr>
                </a:solidFill>
                <a:latin typeface="Helvetica" pitchFamily="2" charset="0"/>
              </a:rPr>
              <a:t>1,427</a:t>
            </a:r>
            <a:endParaRPr lang="en-US">
              <a:solidFill>
                <a:schemeClr val="bg1">
                  <a:lumMod val="95000"/>
                </a:schemeClr>
              </a:solidFill>
              <a:latin typeface="Helvetica" pitchFamily="2" charset="0"/>
            </a:endParaRPr>
          </a:p>
        </p:txBody>
      </p:sp>
      <p:sp>
        <p:nvSpPr>
          <p:cNvPr id="32" name="Rectangle 31">
            <a:extLst>
              <a:ext uri="{FF2B5EF4-FFF2-40B4-BE49-F238E27FC236}">
                <a16:creationId xmlns:a16="http://schemas.microsoft.com/office/drawing/2014/main" id="{F3FAB662-A765-064C-B304-CCDBB7E2E56E}"/>
              </a:ext>
            </a:extLst>
          </p:cNvPr>
          <p:cNvSpPr/>
          <p:nvPr/>
        </p:nvSpPr>
        <p:spPr>
          <a:xfrm>
            <a:off x="7125071" y="3827132"/>
            <a:ext cx="761747" cy="369332"/>
          </a:xfrm>
          <a:prstGeom prst="rect">
            <a:avLst/>
          </a:prstGeom>
        </p:spPr>
        <p:txBody>
          <a:bodyPr wrap="none">
            <a:spAutoFit/>
          </a:bodyPr>
          <a:lstStyle/>
          <a:p>
            <a:pPr algn="ctr"/>
            <a:r>
              <a:rPr lang="en-US" altLang="zh-CN">
                <a:solidFill>
                  <a:schemeClr val="bg1">
                    <a:lumMod val="95000"/>
                  </a:schemeClr>
                </a:solidFill>
                <a:latin typeface="Helvetica" pitchFamily="2" charset="0"/>
              </a:rPr>
              <a:t>2,589</a:t>
            </a:r>
            <a:endParaRPr lang="en-US">
              <a:solidFill>
                <a:schemeClr val="bg1">
                  <a:lumMod val="95000"/>
                </a:schemeClr>
              </a:solidFill>
              <a:latin typeface="Helvetica" pitchFamily="2" charset="0"/>
            </a:endParaRPr>
          </a:p>
        </p:txBody>
      </p:sp>
      <p:sp>
        <p:nvSpPr>
          <p:cNvPr id="33" name="Rectangle 32">
            <a:extLst>
              <a:ext uri="{FF2B5EF4-FFF2-40B4-BE49-F238E27FC236}">
                <a16:creationId xmlns:a16="http://schemas.microsoft.com/office/drawing/2014/main" id="{5E9D10B2-2F71-9A48-BF59-07A61525B58D}"/>
              </a:ext>
            </a:extLst>
          </p:cNvPr>
          <p:cNvSpPr/>
          <p:nvPr/>
        </p:nvSpPr>
        <p:spPr>
          <a:xfrm>
            <a:off x="9840704" y="3328875"/>
            <a:ext cx="761747" cy="369332"/>
          </a:xfrm>
          <a:prstGeom prst="rect">
            <a:avLst/>
          </a:prstGeom>
        </p:spPr>
        <p:txBody>
          <a:bodyPr wrap="none">
            <a:spAutoFit/>
          </a:bodyPr>
          <a:lstStyle/>
          <a:p>
            <a:pPr algn="ctr"/>
            <a:r>
              <a:rPr lang="en-US" altLang="zh-CN">
                <a:solidFill>
                  <a:schemeClr val="bg1">
                    <a:lumMod val="95000"/>
                  </a:schemeClr>
                </a:solidFill>
                <a:latin typeface="Helvetica" pitchFamily="2" charset="0"/>
              </a:rPr>
              <a:t>3,228</a:t>
            </a:r>
            <a:endParaRPr lang="en-US">
              <a:solidFill>
                <a:schemeClr val="bg1">
                  <a:lumMod val="95000"/>
                </a:schemeClr>
              </a:solidFill>
              <a:latin typeface="Helvetica" pitchFamily="2" charset="0"/>
            </a:endParaRPr>
          </a:p>
        </p:txBody>
      </p:sp>
      <p:sp>
        <p:nvSpPr>
          <p:cNvPr id="34" name="Rectangle 33">
            <a:extLst>
              <a:ext uri="{FF2B5EF4-FFF2-40B4-BE49-F238E27FC236}">
                <a16:creationId xmlns:a16="http://schemas.microsoft.com/office/drawing/2014/main" id="{D41B1AFB-B1B8-554F-849A-B624B8050EF5}"/>
              </a:ext>
            </a:extLst>
          </p:cNvPr>
          <p:cNvSpPr/>
          <p:nvPr/>
        </p:nvSpPr>
        <p:spPr>
          <a:xfrm>
            <a:off x="9535778" y="4383455"/>
            <a:ext cx="761747" cy="369332"/>
          </a:xfrm>
          <a:prstGeom prst="rect">
            <a:avLst/>
          </a:prstGeom>
        </p:spPr>
        <p:txBody>
          <a:bodyPr wrap="none">
            <a:spAutoFit/>
          </a:bodyPr>
          <a:lstStyle/>
          <a:p>
            <a:pPr algn="ctr"/>
            <a:r>
              <a:rPr lang="en-US" altLang="zh-CN">
                <a:solidFill>
                  <a:schemeClr val="bg1">
                    <a:lumMod val="95000"/>
                  </a:schemeClr>
                </a:solidFill>
                <a:latin typeface="Helvetica" pitchFamily="2" charset="0"/>
              </a:rPr>
              <a:t>1,968</a:t>
            </a:r>
            <a:endParaRPr lang="en-US">
              <a:solidFill>
                <a:schemeClr val="bg1">
                  <a:lumMod val="95000"/>
                </a:schemeClr>
              </a:solidFill>
              <a:latin typeface="Helvetica" pitchFamily="2" charset="0"/>
            </a:endParaRPr>
          </a:p>
        </p:txBody>
      </p:sp>
    </p:spTree>
    <p:extLst>
      <p:ext uri="{BB962C8B-B14F-4D97-AF65-F5344CB8AC3E}">
        <p14:creationId xmlns:p14="http://schemas.microsoft.com/office/powerpoint/2010/main" val="1631877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2" descr="A close up of a map&#10;&#10;Description generated with high confidence">
            <a:extLst>
              <a:ext uri="{FF2B5EF4-FFF2-40B4-BE49-F238E27FC236}">
                <a16:creationId xmlns:a16="http://schemas.microsoft.com/office/drawing/2014/main" id="{4FD0B726-0ED6-4655-89BF-2366C2E6F912}"/>
              </a:ext>
            </a:extLst>
          </p:cNvPr>
          <p:cNvPicPr>
            <a:picLocks noChangeAspect="1"/>
          </p:cNvPicPr>
          <p:nvPr/>
        </p:nvPicPr>
        <p:blipFill>
          <a:blip r:embed="rId2"/>
          <a:stretch>
            <a:fillRect/>
          </a:stretch>
        </p:blipFill>
        <p:spPr>
          <a:xfrm>
            <a:off x="430107" y="907288"/>
            <a:ext cx="10905066" cy="5561584"/>
          </a:xfrm>
          <a:prstGeom prst="rect">
            <a:avLst/>
          </a:prstGeom>
        </p:spPr>
      </p:pic>
    </p:spTree>
    <p:extLst>
      <p:ext uri="{BB962C8B-B14F-4D97-AF65-F5344CB8AC3E}">
        <p14:creationId xmlns:p14="http://schemas.microsoft.com/office/powerpoint/2010/main" val="842494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p:txBody>
          <a:bodyPr/>
          <a:lstStyle/>
          <a:p>
            <a:r>
              <a:rPr lang="en-US"/>
              <a:t>Web</a:t>
            </a:r>
            <a:r>
              <a:rPr lang="en-US" altLang="zh-CN"/>
              <a:t>site</a:t>
            </a:r>
            <a:r>
              <a:rPr lang="zh-CN" altLang="en-US"/>
              <a:t> </a:t>
            </a:r>
            <a:r>
              <a:rPr lang="en-US" altLang="zh-CN"/>
              <a:t>Overview</a:t>
            </a:r>
            <a:endParaRPr lang="en-US"/>
          </a:p>
        </p:txBody>
      </p:sp>
      <p:sp>
        <p:nvSpPr>
          <p:cNvPr id="4" name="Rectangle 3">
            <a:extLst>
              <a:ext uri="{FF2B5EF4-FFF2-40B4-BE49-F238E27FC236}">
                <a16:creationId xmlns:a16="http://schemas.microsoft.com/office/drawing/2014/main" id="{17FCAEEC-EFCD-944D-A027-8F4EF2EA9E13}"/>
              </a:ext>
            </a:extLst>
          </p:cNvPr>
          <p:cNvSpPr/>
          <p:nvPr/>
        </p:nvSpPr>
        <p:spPr>
          <a:xfrm>
            <a:off x="838200" y="1903228"/>
            <a:ext cx="4765158" cy="797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Total</a:t>
            </a:r>
            <a:r>
              <a:rPr lang="zh-CN" altLang="en-US"/>
              <a:t> </a:t>
            </a:r>
            <a:r>
              <a:rPr lang="en-US" altLang="zh-CN"/>
              <a:t>Unique</a:t>
            </a:r>
            <a:r>
              <a:rPr lang="zh-CN" altLang="en-US"/>
              <a:t> </a:t>
            </a:r>
            <a:r>
              <a:rPr lang="en-US" altLang="zh-CN"/>
              <a:t>Visits</a:t>
            </a:r>
            <a:endParaRPr lang="en-US"/>
          </a:p>
        </p:txBody>
      </p:sp>
      <p:sp>
        <p:nvSpPr>
          <p:cNvPr id="5" name="Rectangle 4">
            <a:extLst>
              <a:ext uri="{FF2B5EF4-FFF2-40B4-BE49-F238E27FC236}">
                <a16:creationId xmlns:a16="http://schemas.microsoft.com/office/drawing/2014/main" id="{A2D3FFC8-F78F-AB46-92C4-882EE37AECD3}"/>
              </a:ext>
            </a:extLst>
          </p:cNvPr>
          <p:cNvSpPr/>
          <p:nvPr/>
        </p:nvSpPr>
        <p:spPr>
          <a:xfrm>
            <a:off x="838200" y="3086986"/>
            <a:ext cx="4765158" cy="2654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Visits</a:t>
            </a:r>
            <a:r>
              <a:rPr lang="zh-CN" altLang="en-US"/>
              <a:t> </a:t>
            </a:r>
            <a:r>
              <a:rPr lang="en-US" altLang="zh-CN"/>
              <a:t>Over</a:t>
            </a:r>
            <a:r>
              <a:rPr lang="zh-CN" altLang="en-US"/>
              <a:t> </a:t>
            </a:r>
            <a:r>
              <a:rPr lang="en-US" altLang="zh-CN"/>
              <a:t>Time</a:t>
            </a:r>
            <a:endParaRPr lang="en-US"/>
          </a:p>
        </p:txBody>
      </p:sp>
      <p:sp>
        <p:nvSpPr>
          <p:cNvPr id="6" name="Rectangle 5">
            <a:extLst>
              <a:ext uri="{FF2B5EF4-FFF2-40B4-BE49-F238E27FC236}">
                <a16:creationId xmlns:a16="http://schemas.microsoft.com/office/drawing/2014/main" id="{9E9C24FE-0490-9B46-A459-FDD026DC9F9B}"/>
              </a:ext>
            </a:extLst>
          </p:cNvPr>
          <p:cNvSpPr/>
          <p:nvPr/>
        </p:nvSpPr>
        <p:spPr>
          <a:xfrm>
            <a:off x="6096000" y="3086986"/>
            <a:ext cx="4765158" cy="2654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Demographics</a:t>
            </a:r>
            <a:endParaRPr lang="en-US"/>
          </a:p>
        </p:txBody>
      </p:sp>
    </p:spTree>
    <p:extLst>
      <p:ext uri="{BB962C8B-B14F-4D97-AF65-F5344CB8AC3E}">
        <p14:creationId xmlns:p14="http://schemas.microsoft.com/office/powerpoint/2010/main" val="2965774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p:txBody>
          <a:bodyPr/>
          <a:lstStyle/>
          <a:p>
            <a:r>
              <a:rPr lang="en-US" altLang="zh-CN"/>
              <a:t>Business</a:t>
            </a:r>
            <a:r>
              <a:rPr lang="zh-CN" altLang="en-US"/>
              <a:t> </a:t>
            </a:r>
            <a:r>
              <a:rPr lang="en-US" altLang="zh-CN"/>
              <a:t>Values</a:t>
            </a:r>
            <a:endParaRPr lang="en-US"/>
          </a:p>
        </p:txBody>
      </p:sp>
      <p:sp>
        <p:nvSpPr>
          <p:cNvPr id="4" name="Rectangle 3">
            <a:extLst>
              <a:ext uri="{FF2B5EF4-FFF2-40B4-BE49-F238E27FC236}">
                <a16:creationId xmlns:a16="http://schemas.microsoft.com/office/drawing/2014/main" id="{365AC6FA-1AEA-654B-A7F9-D30E1EC8F867}"/>
              </a:ext>
            </a:extLst>
          </p:cNvPr>
          <p:cNvSpPr/>
          <p:nvPr/>
        </p:nvSpPr>
        <p:spPr>
          <a:xfrm>
            <a:off x="838199" y="1690688"/>
            <a:ext cx="10515599" cy="4295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Interests</a:t>
            </a:r>
            <a:endParaRPr lang="en-US"/>
          </a:p>
        </p:txBody>
      </p:sp>
    </p:spTree>
    <p:extLst>
      <p:ext uri="{BB962C8B-B14F-4D97-AF65-F5344CB8AC3E}">
        <p14:creationId xmlns:p14="http://schemas.microsoft.com/office/powerpoint/2010/main" val="890245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E62EBAF-58B6-344F-96F6-D592D3D147DB}"/>
              </a:ext>
            </a:extLst>
          </p:cNvPr>
          <p:cNvPicPr>
            <a:picLocks noChangeAspect="1"/>
          </p:cNvPicPr>
          <p:nvPr/>
        </p:nvPicPr>
        <p:blipFill>
          <a:blip r:embed="rId2"/>
          <a:stretch>
            <a:fillRect/>
          </a:stretch>
        </p:blipFill>
        <p:spPr>
          <a:xfrm>
            <a:off x="-29766" y="-872334"/>
            <a:ext cx="12251532" cy="9188649"/>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1167" y="-852314"/>
            <a:ext cx="12190833" cy="1946946"/>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59532" y="1085300"/>
            <a:ext cx="12251532"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976809" cy="871536"/>
          </a:xfrm>
        </p:spPr>
        <p:txBody>
          <a:bodyPr>
            <a:normAutofit/>
          </a:bodyPr>
          <a:lstStyle/>
          <a:p>
            <a:r>
              <a:rPr lang="en-US" sz="3600" dirty="0">
                <a:solidFill>
                  <a:schemeClr val="bg1">
                    <a:lumMod val="95000"/>
                  </a:schemeClr>
                </a:solidFill>
                <a:latin typeface="Helvetica" pitchFamily="2" charset="0"/>
              </a:rPr>
              <a:t>Web</a:t>
            </a:r>
            <a:r>
              <a:rPr lang="en-US" altLang="zh-CN" sz="3600" dirty="0">
                <a:solidFill>
                  <a:schemeClr val="bg1">
                    <a:lumMod val="95000"/>
                  </a:schemeClr>
                </a:solidFill>
                <a:latin typeface="Helvetica" pitchFamily="2" charset="0"/>
              </a:rPr>
              <a:t>site</a:t>
            </a:r>
            <a:r>
              <a:rPr lang="zh-CN" altLang="en-US" sz="3600" dirty="0">
                <a:solidFill>
                  <a:schemeClr val="bg1">
                    <a:lumMod val="95000"/>
                  </a:schemeClr>
                </a:solidFill>
                <a:latin typeface="Helvetica" pitchFamily="2" charset="0"/>
              </a:rPr>
              <a:t> </a:t>
            </a:r>
            <a:r>
              <a:rPr lang="en-IN" altLang="zh-CN" sz="3600" dirty="0">
                <a:solidFill>
                  <a:schemeClr val="bg1">
                    <a:lumMod val="95000"/>
                  </a:schemeClr>
                </a:solidFill>
                <a:latin typeface="Helvetica" pitchFamily="2" charset="0"/>
              </a:rPr>
              <a:t>Visits </a:t>
            </a:r>
            <a:r>
              <a:rPr lang="en-US" altLang="zh-CN" sz="3600" dirty="0">
                <a:solidFill>
                  <a:schemeClr val="bg1">
                    <a:lumMod val="95000"/>
                  </a:schemeClr>
                </a:solidFill>
                <a:latin typeface="Helvetica" pitchFamily="2" charset="0"/>
              </a:rPr>
              <a:t>Overview</a:t>
            </a:r>
            <a:endParaRPr lang="en-US" sz="3600" dirty="0">
              <a:solidFill>
                <a:schemeClr val="bg1">
                  <a:lumMod val="95000"/>
                </a:schemeClr>
              </a:solidFill>
              <a:latin typeface="Helvetica" pitchFamily="2" charset="0"/>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676D929-78B4-274D-B56D-6149362926C8}"/>
              </a:ext>
            </a:extLst>
          </p:cNvPr>
          <p:cNvSpPr txBox="1"/>
          <p:nvPr/>
        </p:nvSpPr>
        <p:spPr>
          <a:xfrm>
            <a:off x="709961" y="1681236"/>
            <a:ext cx="1911319" cy="461665"/>
          </a:xfrm>
          <a:prstGeom prst="rect">
            <a:avLst/>
          </a:prstGeom>
          <a:noFill/>
        </p:spPr>
        <p:txBody>
          <a:bodyPr wrap="square" rtlCol="0">
            <a:spAutoFit/>
          </a:bodyPr>
          <a:lstStyle/>
          <a:p>
            <a:r>
              <a:rPr lang="en-CA" altLang="zh-CN" sz="2400">
                <a:solidFill>
                  <a:schemeClr val="bg1">
                    <a:lumMod val="95000"/>
                  </a:schemeClr>
                </a:solidFill>
                <a:latin typeface="Helvetica" pitchFamily="2" charset="0"/>
              </a:rPr>
              <a:t>Total</a:t>
            </a:r>
            <a:r>
              <a:rPr lang="zh-CN" altLang="en-US" sz="2400">
                <a:solidFill>
                  <a:schemeClr val="bg1">
                    <a:lumMod val="95000"/>
                  </a:schemeClr>
                </a:solidFill>
                <a:latin typeface="Helvetica" pitchFamily="2" charset="0"/>
              </a:rPr>
              <a:t> </a:t>
            </a:r>
            <a:r>
              <a:rPr lang="en-US" altLang="zh-CN" sz="2400">
                <a:solidFill>
                  <a:schemeClr val="bg1">
                    <a:lumMod val="95000"/>
                  </a:schemeClr>
                </a:solidFill>
                <a:latin typeface="Helvetica" pitchFamily="2" charset="0"/>
              </a:rPr>
              <a:t>Visits</a:t>
            </a:r>
            <a:endParaRPr lang="en-CA" sz="2400">
              <a:solidFill>
                <a:schemeClr val="bg1">
                  <a:lumMod val="95000"/>
                </a:schemeClr>
              </a:solidFill>
              <a:latin typeface="Helvetica" pitchFamily="2" charset="0"/>
            </a:endParaRPr>
          </a:p>
        </p:txBody>
      </p:sp>
      <p:cxnSp>
        <p:nvCxnSpPr>
          <p:cNvPr id="21" name="Straight Connector 20">
            <a:extLst>
              <a:ext uri="{FF2B5EF4-FFF2-40B4-BE49-F238E27FC236}">
                <a16:creationId xmlns:a16="http://schemas.microsoft.com/office/drawing/2014/main" id="{61720D81-DDD2-264D-A933-815B725686A7}"/>
              </a:ext>
            </a:extLst>
          </p:cNvPr>
          <p:cNvCxnSpPr>
            <a:cxnSpLocks/>
          </p:cNvCxnSpPr>
          <p:nvPr/>
        </p:nvCxnSpPr>
        <p:spPr>
          <a:xfrm flipV="1">
            <a:off x="792480" y="2173381"/>
            <a:ext cx="3352800" cy="726"/>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688FDB-3AFA-B34A-BAA3-51AB613FE990}"/>
              </a:ext>
            </a:extLst>
          </p:cNvPr>
          <p:cNvSpPr txBox="1"/>
          <p:nvPr/>
        </p:nvSpPr>
        <p:spPr>
          <a:xfrm>
            <a:off x="2316480" y="1681236"/>
            <a:ext cx="1911319" cy="461665"/>
          </a:xfrm>
          <a:prstGeom prst="rect">
            <a:avLst/>
          </a:prstGeom>
          <a:noFill/>
        </p:spPr>
        <p:txBody>
          <a:bodyPr wrap="square" rtlCol="0">
            <a:spAutoFit/>
          </a:bodyPr>
          <a:lstStyle/>
          <a:p>
            <a:pPr algn="r"/>
            <a:r>
              <a:rPr lang="en-US" altLang="zh-CN" sz="2400">
                <a:solidFill>
                  <a:schemeClr val="bg1">
                    <a:lumMod val="95000"/>
                  </a:schemeClr>
                </a:solidFill>
                <a:latin typeface="Helvetica" pitchFamily="2" charset="0"/>
              </a:rPr>
              <a:t>69,431</a:t>
            </a:r>
            <a:endParaRPr lang="en-CA" sz="2400">
              <a:solidFill>
                <a:schemeClr val="bg1">
                  <a:lumMod val="95000"/>
                </a:schemeClr>
              </a:solidFill>
              <a:latin typeface="Helvetica" pitchFamily="2" charset="0"/>
            </a:endParaRPr>
          </a:p>
        </p:txBody>
      </p:sp>
      <p:sp>
        <p:nvSpPr>
          <p:cNvPr id="23" name="TextBox 22">
            <a:extLst>
              <a:ext uri="{FF2B5EF4-FFF2-40B4-BE49-F238E27FC236}">
                <a16:creationId xmlns:a16="http://schemas.microsoft.com/office/drawing/2014/main" id="{BAA6E544-E3F0-CE40-858C-2E2E0B6FD070}"/>
              </a:ext>
            </a:extLst>
          </p:cNvPr>
          <p:cNvSpPr txBox="1"/>
          <p:nvPr/>
        </p:nvSpPr>
        <p:spPr>
          <a:xfrm>
            <a:off x="703642" y="2293363"/>
            <a:ext cx="2176718" cy="461665"/>
          </a:xfrm>
          <a:prstGeom prst="rect">
            <a:avLst/>
          </a:prstGeom>
          <a:noFill/>
        </p:spPr>
        <p:txBody>
          <a:bodyPr wrap="square" rtlCol="0">
            <a:spAutoFit/>
          </a:bodyPr>
          <a:lstStyle/>
          <a:p>
            <a:r>
              <a:rPr lang="en-US" altLang="zh-CN" sz="2400">
                <a:solidFill>
                  <a:schemeClr val="bg1">
                    <a:lumMod val="95000"/>
                  </a:schemeClr>
                </a:solidFill>
                <a:latin typeface="Helvetica" pitchFamily="2" charset="0"/>
              </a:rPr>
              <a:t>Unique</a:t>
            </a:r>
            <a:r>
              <a:rPr lang="zh-CN" altLang="en-US" sz="2400">
                <a:solidFill>
                  <a:schemeClr val="bg1">
                    <a:lumMod val="95000"/>
                  </a:schemeClr>
                </a:solidFill>
                <a:latin typeface="Helvetica" pitchFamily="2" charset="0"/>
              </a:rPr>
              <a:t> </a:t>
            </a:r>
            <a:r>
              <a:rPr lang="en-US" altLang="zh-CN" sz="2400">
                <a:solidFill>
                  <a:schemeClr val="bg1">
                    <a:lumMod val="95000"/>
                  </a:schemeClr>
                </a:solidFill>
                <a:latin typeface="Helvetica" pitchFamily="2" charset="0"/>
              </a:rPr>
              <a:t>Visits</a:t>
            </a:r>
            <a:endParaRPr lang="en-CA" sz="2400">
              <a:solidFill>
                <a:schemeClr val="bg1">
                  <a:lumMod val="95000"/>
                </a:schemeClr>
              </a:solidFill>
              <a:latin typeface="Helvetica" pitchFamily="2" charset="0"/>
            </a:endParaRPr>
          </a:p>
        </p:txBody>
      </p:sp>
      <p:cxnSp>
        <p:nvCxnSpPr>
          <p:cNvPr id="24" name="Straight Connector 23">
            <a:extLst>
              <a:ext uri="{FF2B5EF4-FFF2-40B4-BE49-F238E27FC236}">
                <a16:creationId xmlns:a16="http://schemas.microsoft.com/office/drawing/2014/main" id="{AE4F4E6E-BEAB-0348-9556-ABA97A745B38}"/>
              </a:ext>
            </a:extLst>
          </p:cNvPr>
          <p:cNvCxnSpPr>
            <a:cxnSpLocks/>
          </p:cNvCxnSpPr>
          <p:nvPr/>
        </p:nvCxnSpPr>
        <p:spPr>
          <a:xfrm flipV="1">
            <a:off x="786161" y="2785508"/>
            <a:ext cx="3352800" cy="726"/>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3ECFF70-D4A5-6743-A979-A96CC94F16E3}"/>
              </a:ext>
            </a:extLst>
          </p:cNvPr>
          <p:cNvSpPr txBox="1"/>
          <p:nvPr/>
        </p:nvSpPr>
        <p:spPr>
          <a:xfrm>
            <a:off x="2310161" y="2293363"/>
            <a:ext cx="1911319" cy="461665"/>
          </a:xfrm>
          <a:prstGeom prst="rect">
            <a:avLst/>
          </a:prstGeom>
          <a:noFill/>
        </p:spPr>
        <p:txBody>
          <a:bodyPr wrap="square" rtlCol="0">
            <a:spAutoFit/>
          </a:bodyPr>
          <a:lstStyle/>
          <a:p>
            <a:pPr algn="r"/>
            <a:r>
              <a:rPr lang="en-US" altLang="zh-CN" sz="2400">
                <a:solidFill>
                  <a:schemeClr val="bg1">
                    <a:lumMod val="95000"/>
                  </a:schemeClr>
                </a:solidFill>
                <a:latin typeface="Helvetica" pitchFamily="2" charset="0"/>
              </a:rPr>
              <a:t>65,287</a:t>
            </a:r>
            <a:endParaRPr lang="en-CA" sz="2400">
              <a:solidFill>
                <a:schemeClr val="bg1">
                  <a:lumMod val="95000"/>
                </a:schemeClr>
              </a:solidFill>
              <a:latin typeface="Helvetica" pitchFamily="2" charset="0"/>
            </a:endParaRPr>
          </a:p>
        </p:txBody>
      </p:sp>
      <p:sp>
        <p:nvSpPr>
          <p:cNvPr id="26" name="TextBox 25">
            <a:extLst>
              <a:ext uri="{FF2B5EF4-FFF2-40B4-BE49-F238E27FC236}">
                <a16:creationId xmlns:a16="http://schemas.microsoft.com/office/drawing/2014/main" id="{F6EBAD9D-41DB-1447-8CB9-0A0C2EC12D4E}"/>
              </a:ext>
            </a:extLst>
          </p:cNvPr>
          <p:cNvSpPr txBox="1"/>
          <p:nvPr/>
        </p:nvSpPr>
        <p:spPr>
          <a:xfrm>
            <a:off x="703642" y="2917477"/>
            <a:ext cx="2176718" cy="461665"/>
          </a:xfrm>
          <a:prstGeom prst="rect">
            <a:avLst/>
          </a:prstGeom>
          <a:noFill/>
        </p:spPr>
        <p:txBody>
          <a:bodyPr wrap="square" rtlCol="0">
            <a:spAutoFit/>
          </a:bodyPr>
          <a:lstStyle/>
          <a:p>
            <a:r>
              <a:rPr lang="en-US" altLang="zh-CN" sz="2400">
                <a:solidFill>
                  <a:srgbClr val="F34641"/>
                </a:solidFill>
                <a:latin typeface="Helvetica" pitchFamily="2" charset="0"/>
              </a:rPr>
              <a:t>New</a:t>
            </a:r>
            <a:r>
              <a:rPr lang="zh-CN" altLang="en-US" sz="2400">
                <a:solidFill>
                  <a:srgbClr val="F34641"/>
                </a:solidFill>
                <a:latin typeface="Helvetica" pitchFamily="2" charset="0"/>
              </a:rPr>
              <a:t> </a:t>
            </a:r>
            <a:r>
              <a:rPr lang="en-US" altLang="zh-CN" sz="2400">
                <a:solidFill>
                  <a:srgbClr val="F34641"/>
                </a:solidFill>
                <a:latin typeface="Helvetica" pitchFamily="2" charset="0"/>
              </a:rPr>
              <a:t>Visits</a:t>
            </a:r>
            <a:endParaRPr lang="en-CA" sz="2400">
              <a:solidFill>
                <a:srgbClr val="F34641"/>
              </a:solidFill>
              <a:latin typeface="Helvetica" pitchFamily="2" charset="0"/>
            </a:endParaRPr>
          </a:p>
        </p:txBody>
      </p:sp>
      <p:sp>
        <p:nvSpPr>
          <p:cNvPr id="27" name="TextBox 26">
            <a:extLst>
              <a:ext uri="{FF2B5EF4-FFF2-40B4-BE49-F238E27FC236}">
                <a16:creationId xmlns:a16="http://schemas.microsoft.com/office/drawing/2014/main" id="{F43C6612-D57F-714A-8E97-8BA0F16D7823}"/>
              </a:ext>
            </a:extLst>
          </p:cNvPr>
          <p:cNvSpPr txBox="1"/>
          <p:nvPr/>
        </p:nvSpPr>
        <p:spPr>
          <a:xfrm>
            <a:off x="2310161" y="2917477"/>
            <a:ext cx="1911319" cy="461665"/>
          </a:xfrm>
          <a:prstGeom prst="rect">
            <a:avLst/>
          </a:prstGeom>
          <a:noFill/>
        </p:spPr>
        <p:txBody>
          <a:bodyPr wrap="square" rtlCol="0">
            <a:spAutoFit/>
          </a:bodyPr>
          <a:lstStyle/>
          <a:p>
            <a:pPr algn="r"/>
            <a:r>
              <a:rPr lang="en-US" altLang="zh-CN" sz="2400">
                <a:solidFill>
                  <a:srgbClr val="F34641"/>
                </a:solidFill>
                <a:latin typeface="Helvetica" pitchFamily="2" charset="0"/>
              </a:rPr>
              <a:t>61,403</a:t>
            </a:r>
            <a:endParaRPr lang="en-CA" sz="2400">
              <a:solidFill>
                <a:srgbClr val="F34641"/>
              </a:solidFill>
              <a:latin typeface="Helvetica" pitchFamily="2" charset="0"/>
            </a:endParaRPr>
          </a:p>
        </p:txBody>
      </p:sp>
      <p:graphicFrame>
        <p:nvGraphicFramePr>
          <p:cNvPr id="28" name="Chart 27">
            <a:extLst>
              <a:ext uri="{FF2B5EF4-FFF2-40B4-BE49-F238E27FC236}">
                <a16:creationId xmlns:a16="http://schemas.microsoft.com/office/drawing/2014/main" id="{7DDE4107-BE20-D643-96DE-E5659BA1080C}"/>
              </a:ext>
            </a:extLst>
          </p:cNvPr>
          <p:cNvGraphicFramePr>
            <a:graphicFrameLocks/>
          </p:cNvGraphicFramePr>
          <p:nvPr>
            <p:extLst>
              <p:ext uri="{D42A27DB-BD31-4B8C-83A1-F6EECF244321}">
                <p14:modId xmlns:p14="http://schemas.microsoft.com/office/powerpoint/2010/main" val="4201722888"/>
              </p:ext>
            </p:extLst>
          </p:nvPr>
        </p:nvGraphicFramePr>
        <p:xfrm>
          <a:off x="5090728" y="1229080"/>
          <a:ext cx="6653213" cy="5124449"/>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72FFA8E1-BF6D-4E79-8C0D-0CF19DDF47FA}"/>
              </a:ext>
            </a:extLst>
          </p:cNvPr>
          <p:cNvSpPr txBox="1"/>
          <p:nvPr/>
        </p:nvSpPr>
        <p:spPr>
          <a:xfrm>
            <a:off x="532678" y="3721990"/>
            <a:ext cx="4123426" cy="2800767"/>
          </a:xfrm>
          <a:prstGeom prst="rect">
            <a:avLst/>
          </a:prstGeom>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b="1" u="sng" dirty="0">
              <a:solidFill>
                <a:schemeClr val="bg1"/>
              </a:solidFill>
              <a:latin typeface="Helvetica" pitchFamily="2" charset="0"/>
              <a:cs typeface="Times New Roman"/>
            </a:endParaRPr>
          </a:p>
          <a:p>
            <a:pPr marL="342900" indent="-342900">
              <a:buFont typeface="Arial"/>
              <a:buChar char="•"/>
            </a:pPr>
            <a:r>
              <a:rPr lang="en-US" sz="2000" b="1" dirty="0">
                <a:solidFill>
                  <a:schemeClr val="bg1"/>
                </a:solidFill>
                <a:latin typeface="Helvetica" pitchFamily="2" charset="0"/>
                <a:cs typeface="Times New Roman"/>
              </a:rPr>
              <a:t>Total of 61,403 visitors accessed the Website.</a:t>
            </a:r>
          </a:p>
          <a:p>
            <a:pPr marL="342900" indent="-342900">
              <a:buFont typeface="Arial"/>
              <a:buChar char="•"/>
            </a:pPr>
            <a:r>
              <a:rPr lang="en-US" sz="2000" b="1" dirty="0">
                <a:solidFill>
                  <a:schemeClr val="bg1"/>
                </a:solidFill>
                <a:latin typeface="Helvetica" pitchFamily="2" charset="0"/>
                <a:cs typeface="Times New Roman"/>
              </a:rPr>
              <a:t>Major source for the website traffic was through the referring sites.</a:t>
            </a:r>
          </a:p>
          <a:p>
            <a:pPr marL="342900" indent="-342900">
              <a:buFont typeface="Arial"/>
              <a:buChar char="•"/>
            </a:pPr>
            <a:endParaRPr lang="en-US" sz="2000" b="1" dirty="0">
              <a:solidFill>
                <a:schemeClr val="bg1"/>
              </a:solidFill>
              <a:latin typeface="Helvetica" pitchFamily="2" charset="0"/>
              <a:cs typeface="Times New Roman"/>
            </a:endParaRPr>
          </a:p>
          <a:p>
            <a:endParaRPr lang="en-US" sz="2800" b="1" u="sng" dirty="0">
              <a:solidFill>
                <a:schemeClr val="bg1"/>
              </a:solidFill>
              <a:latin typeface="Helvetica" pitchFamily="2" charset="0"/>
              <a:cs typeface="Times New Roman"/>
            </a:endParaRPr>
          </a:p>
        </p:txBody>
      </p:sp>
    </p:spTree>
    <p:extLst>
      <p:ext uri="{BB962C8B-B14F-4D97-AF65-F5344CB8AC3E}">
        <p14:creationId xmlns:p14="http://schemas.microsoft.com/office/powerpoint/2010/main" val="525568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p:txBody>
          <a:bodyPr/>
          <a:lstStyle/>
          <a:p>
            <a:r>
              <a:rPr lang="en-US" altLang="zh-CN"/>
              <a:t>Business</a:t>
            </a:r>
            <a:r>
              <a:rPr lang="zh-CN" altLang="en-US"/>
              <a:t> </a:t>
            </a:r>
            <a:r>
              <a:rPr lang="en-US" altLang="zh-CN"/>
              <a:t>Values</a:t>
            </a:r>
            <a:endParaRPr lang="en-US"/>
          </a:p>
        </p:txBody>
      </p:sp>
      <p:sp>
        <p:nvSpPr>
          <p:cNvPr id="4" name="Rectangle 3">
            <a:extLst>
              <a:ext uri="{FF2B5EF4-FFF2-40B4-BE49-F238E27FC236}">
                <a16:creationId xmlns:a16="http://schemas.microsoft.com/office/drawing/2014/main" id="{365AC6FA-1AEA-654B-A7F9-D30E1EC8F867}"/>
              </a:ext>
            </a:extLst>
          </p:cNvPr>
          <p:cNvSpPr/>
          <p:nvPr/>
        </p:nvSpPr>
        <p:spPr>
          <a:xfrm>
            <a:off x="838199" y="1690688"/>
            <a:ext cx="10515599" cy="4295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Interest</a:t>
            </a:r>
            <a:r>
              <a:rPr lang="zh-CN" altLang="en-US"/>
              <a:t> </a:t>
            </a:r>
            <a:r>
              <a:rPr lang="en-US" altLang="zh-CN"/>
              <a:t>over</a:t>
            </a:r>
            <a:r>
              <a:rPr lang="zh-CN" altLang="en-US"/>
              <a:t> </a:t>
            </a:r>
            <a:r>
              <a:rPr lang="en-US" altLang="zh-CN"/>
              <a:t>Sales</a:t>
            </a:r>
            <a:endParaRPr lang="en-US"/>
          </a:p>
        </p:txBody>
      </p:sp>
    </p:spTree>
    <p:extLst>
      <p:ext uri="{BB962C8B-B14F-4D97-AF65-F5344CB8AC3E}">
        <p14:creationId xmlns:p14="http://schemas.microsoft.com/office/powerpoint/2010/main" val="3849554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EC7B8-1971-477F-A6E1-A85AF7516176}"/>
              </a:ext>
            </a:extLst>
          </p:cNvPr>
          <p:cNvSpPr>
            <a:spLocks noGrp="1"/>
          </p:cNvSpPr>
          <p:nvPr>
            <p:ph type="title"/>
          </p:nvPr>
        </p:nvSpPr>
        <p:spPr>
          <a:xfrm>
            <a:off x="838200" y="365125"/>
            <a:ext cx="10515600" cy="304771"/>
          </a:xfrm>
        </p:spPr>
        <p:txBody>
          <a:bodyPr>
            <a:normAutofit fontScale="90000"/>
          </a:bodyPr>
          <a:lstStyle/>
          <a:p>
            <a:r>
              <a:rPr lang="en-US">
                <a:cs typeface="Calibri Light"/>
              </a:rPr>
              <a:t>1</a:t>
            </a:r>
            <a:endParaRPr lang="en-US"/>
          </a:p>
        </p:txBody>
      </p:sp>
      <p:graphicFrame>
        <p:nvGraphicFramePr>
          <p:cNvPr id="10" name="Chart 9">
            <a:extLst>
              <a:ext uri="{FF2B5EF4-FFF2-40B4-BE49-F238E27FC236}">
                <a16:creationId xmlns:a16="http://schemas.microsoft.com/office/drawing/2014/main" id="{DA368846-2650-9044-866E-5033D4D818B1}"/>
              </a:ext>
            </a:extLst>
          </p:cNvPr>
          <p:cNvGraphicFramePr>
            <a:graphicFrameLocks/>
          </p:cNvGraphicFramePr>
          <p:nvPr>
            <p:extLst>
              <p:ext uri="{D42A27DB-BD31-4B8C-83A1-F6EECF244321}">
                <p14:modId xmlns:p14="http://schemas.microsoft.com/office/powerpoint/2010/main" val="3936326762"/>
              </p:ext>
            </p:extLst>
          </p:nvPr>
        </p:nvGraphicFramePr>
        <p:xfrm>
          <a:off x="2769393" y="1200149"/>
          <a:ext cx="6653213" cy="51244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01724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p:txBody>
          <a:bodyPr/>
          <a:lstStyle/>
          <a:p>
            <a:r>
              <a:rPr lang="en-US" altLang="zh-CN"/>
              <a:t>2.a. Promotion</a:t>
            </a:r>
            <a:r>
              <a:rPr lang="zh-CN" altLang="en-US"/>
              <a:t> </a:t>
            </a:r>
            <a:r>
              <a:rPr lang="en-US" altLang="zh-CN"/>
              <a:t>Analysis</a:t>
            </a:r>
            <a:endParaRPr lang="en-US"/>
          </a:p>
        </p:txBody>
      </p:sp>
      <p:graphicFrame>
        <p:nvGraphicFramePr>
          <p:cNvPr id="4" name="Chart 3">
            <a:extLst>
              <a:ext uri="{FF2B5EF4-FFF2-40B4-BE49-F238E27FC236}">
                <a16:creationId xmlns:a16="http://schemas.microsoft.com/office/drawing/2014/main" id="{0443F663-A5FC-5349-87F9-754C352C351E}"/>
              </a:ext>
            </a:extLst>
          </p:cNvPr>
          <p:cNvGraphicFramePr>
            <a:graphicFrameLocks/>
          </p:cNvGraphicFramePr>
          <p:nvPr>
            <p:extLst>
              <p:ext uri="{D42A27DB-BD31-4B8C-83A1-F6EECF244321}">
                <p14:modId xmlns:p14="http://schemas.microsoft.com/office/powerpoint/2010/main" val="3189737517"/>
              </p:ext>
            </p:extLst>
          </p:nvPr>
        </p:nvGraphicFramePr>
        <p:xfrm>
          <a:off x="271463" y="1691322"/>
          <a:ext cx="11715750" cy="48009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0941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3" descr="A close up of a map&#10;&#10;Description generated with very high confidence">
            <a:extLst>
              <a:ext uri="{FF2B5EF4-FFF2-40B4-BE49-F238E27FC236}">
                <a16:creationId xmlns:a16="http://schemas.microsoft.com/office/drawing/2014/main" id="{B56F78A0-B102-4D60-8224-4DA841E0FA86}"/>
              </a:ext>
            </a:extLst>
          </p:cNvPr>
          <p:cNvPicPr>
            <a:picLocks noChangeAspect="1"/>
          </p:cNvPicPr>
          <p:nvPr/>
        </p:nvPicPr>
        <p:blipFill>
          <a:blip r:embed="rId2"/>
          <a:stretch>
            <a:fillRect/>
          </a:stretch>
        </p:blipFill>
        <p:spPr>
          <a:xfrm>
            <a:off x="490331" y="356836"/>
            <a:ext cx="9760225" cy="5349200"/>
          </a:xfrm>
          <a:prstGeom prst="rect">
            <a:avLst/>
          </a:prstGeom>
        </p:spPr>
      </p:pic>
    </p:spTree>
    <p:extLst>
      <p:ext uri="{BB962C8B-B14F-4D97-AF65-F5344CB8AC3E}">
        <p14:creationId xmlns:p14="http://schemas.microsoft.com/office/powerpoint/2010/main" val="260426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close up of a map&#10;&#10;Description generated with high confidence">
            <a:extLst>
              <a:ext uri="{FF2B5EF4-FFF2-40B4-BE49-F238E27FC236}">
                <a16:creationId xmlns:a16="http://schemas.microsoft.com/office/drawing/2014/main" id="{FFB77A78-1299-462C-BFAD-D42D9D86ED13}"/>
              </a:ext>
            </a:extLst>
          </p:cNvPr>
          <p:cNvPicPr>
            <a:picLocks noChangeAspect="1"/>
          </p:cNvPicPr>
          <p:nvPr/>
        </p:nvPicPr>
        <p:blipFill>
          <a:blip r:embed="rId2"/>
          <a:stretch>
            <a:fillRect/>
          </a:stretch>
        </p:blipFill>
        <p:spPr>
          <a:xfrm>
            <a:off x="469838" y="426991"/>
            <a:ext cx="11330256" cy="6073292"/>
          </a:xfrm>
          <a:prstGeom prst="rect">
            <a:avLst/>
          </a:prstGeom>
        </p:spPr>
      </p:pic>
      <p:sp>
        <p:nvSpPr>
          <p:cNvPr id="37" name="Footer Placeholder 8">
            <a:extLst>
              <a:ext uri="{FF2B5EF4-FFF2-40B4-BE49-F238E27FC236}">
                <a16:creationId xmlns:a16="http://schemas.microsoft.com/office/drawing/2014/main" id="{1D294FB5-A694-455F-8F08-E992CCC6533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376583"/>
            <a:ext cx="4007781"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en-US">
                <a:solidFill>
                  <a:srgbClr val="FFFFFF"/>
                </a:solidFill>
              </a:rPr>
              <a:t>Sample Footer Text</a:t>
            </a:r>
          </a:p>
        </p:txBody>
      </p:sp>
      <p:sp>
        <p:nvSpPr>
          <p:cNvPr id="39" name="Date Placeholder 7">
            <a:extLst>
              <a:ext uri="{FF2B5EF4-FFF2-40B4-BE49-F238E27FC236}">
                <a16:creationId xmlns:a16="http://schemas.microsoft.com/office/drawing/2014/main" id="{6CE838B0-41F4-4A7E-922D-F995BAE1E88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376583"/>
            <a:ext cx="2030825" cy="365125"/>
          </a:xfrm>
          <a:prstGeom prst="rect">
            <a:avLst/>
          </a:prstGeom>
        </p:spPr>
        <p:txBody>
          <a:bodyPr vert="horz" lIns="91440" tIns="45720" rIns="91440" bIns="45720" rtlCol="0" anchor="ctr"/>
          <a:lstStyle>
            <a:defPPr>
              <a:defRPr lang="en-US"/>
            </a:defPPr>
            <a:lvl1pPr marL="0" algn="r" defTabSz="457200" rtl="0" eaLnBrk="1" latinLnBrk="0" hangingPunct="1">
              <a:defRPr sz="1050" b="0"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BE544F1-4F57-4721-83FB-C17063D8A5C1}" type="datetime1">
              <a:rPr lang="en-US" smtClean="0">
                <a:solidFill>
                  <a:srgbClr val="FFFFFF"/>
                </a:solidFill>
              </a:rPr>
              <a:pPr>
                <a:spcAft>
                  <a:spcPts val="600"/>
                </a:spcAft>
              </a:pPr>
              <a:t>4/6/19</a:t>
            </a:fld>
            <a:endParaRPr lang="en-US">
              <a:solidFill>
                <a:srgbClr val="FFFFFF"/>
              </a:solidFill>
            </a:endParaRPr>
          </a:p>
        </p:txBody>
      </p:sp>
      <p:sp>
        <p:nvSpPr>
          <p:cNvPr id="41" name="Slide Number Placeholder 9">
            <a:extLst>
              <a:ext uri="{FF2B5EF4-FFF2-40B4-BE49-F238E27FC236}">
                <a16:creationId xmlns:a16="http://schemas.microsoft.com/office/drawing/2014/main" id="{D74EE8C3-6255-44C1-A323-F5A9997D873F}"/>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34133" y="6376583"/>
            <a:ext cx="914400" cy="365125"/>
          </a:xfrm>
          <a:prstGeom prst="rect">
            <a:avLst/>
          </a:prstGeom>
        </p:spPr>
        <p:txBody>
          <a:bodyPr vert="horz" lIns="45720" tIns="45720" rIns="45720" bIns="45720" rtlCol="0" anchor="ctr">
            <a:normAutofit/>
          </a:bodyPr>
          <a:lstStyle>
            <a:defPPr>
              <a:defRPr lang="en-US"/>
            </a:defPPr>
            <a:lvl1pPr marL="0" algn="ctr" defTabSz="457200" rtl="0" eaLnBrk="1" latinLnBrk="0" hangingPunct="1">
              <a:defRPr sz="360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Aft>
                <a:spcPts val="600"/>
              </a:spcAft>
            </a:pPr>
            <a:fld id="{3E59737B-AF67-42EE-B20D-05656D79239C}" type="slidenum">
              <a:rPr lang="en-US" sz="1050" smtClean="0">
                <a:solidFill>
                  <a:srgbClr val="FFFFFF"/>
                </a:solidFill>
              </a:rPr>
              <a:pPr algn="r">
                <a:spcAft>
                  <a:spcPts val="600"/>
                </a:spcAft>
              </a:pPr>
              <a:t>24</a:t>
            </a:fld>
            <a:endParaRPr lang="en-US" sz="1050">
              <a:solidFill>
                <a:srgbClr val="FFFFFF"/>
              </a:solidFill>
            </a:endParaRPr>
          </a:p>
        </p:txBody>
      </p:sp>
    </p:spTree>
    <p:extLst>
      <p:ext uri="{BB962C8B-B14F-4D97-AF65-F5344CB8AC3E}">
        <p14:creationId xmlns:p14="http://schemas.microsoft.com/office/powerpoint/2010/main" val="736428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p:txBody>
          <a:bodyPr/>
          <a:lstStyle/>
          <a:p>
            <a:r>
              <a:rPr lang="en-US" altLang="zh-CN"/>
              <a:t>2.b. Promotion</a:t>
            </a:r>
            <a:r>
              <a:rPr lang="zh-CN" altLang="en-US"/>
              <a:t> </a:t>
            </a:r>
            <a:r>
              <a:rPr lang="en-US" altLang="zh-CN"/>
              <a:t>Analysis</a:t>
            </a:r>
            <a:endParaRPr lang="en-US"/>
          </a:p>
        </p:txBody>
      </p:sp>
      <p:graphicFrame>
        <p:nvGraphicFramePr>
          <p:cNvPr id="4" name="Chart 3">
            <a:extLst>
              <a:ext uri="{FF2B5EF4-FFF2-40B4-BE49-F238E27FC236}">
                <a16:creationId xmlns:a16="http://schemas.microsoft.com/office/drawing/2014/main" id="{2534E722-8DF8-8D45-80E3-BD20B7046B29}"/>
              </a:ext>
            </a:extLst>
          </p:cNvPr>
          <p:cNvGraphicFramePr>
            <a:graphicFrameLocks/>
          </p:cNvGraphicFramePr>
          <p:nvPr>
            <p:extLst>
              <p:ext uri="{D42A27DB-BD31-4B8C-83A1-F6EECF244321}">
                <p14:modId xmlns:p14="http://schemas.microsoft.com/office/powerpoint/2010/main" val="1416260044"/>
              </p:ext>
            </p:extLst>
          </p:nvPr>
        </p:nvGraphicFramePr>
        <p:xfrm>
          <a:off x="142875" y="2000249"/>
          <a:ext cx="11215689" cy="39719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8333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20" descr="A picture containing sky, next&#10;&#10;Description generated with high confidence">
            <a:extLst>
              <a:ext uri="{FF2B5EF4-FFF2-40B4-BE49-F238E27FC236}">
                <a16:creationId xmlns:a16="http://schemas.microsoft.com/office/drawing/2014/main" id="{08BFCF0F-AD6C-4D01-9F8C-D2D4A3BA7BA1}"/>
              </a:ext>
            </a:extLst>
          </p:cNvPr>
          <p:cNvPicPr>
            <a:picLocks noGrp="1" noChangeAspect="1"/>
          </p:cNvPicPr>
          <p:nvPr>
            <p:ph sz="half" idx="1"/>
          </p:nvPr>
        </p:nvPicPr>
        <p:blipFill>
          <a:blip r:embed="rId2"/>
          <a:stretch>
            <a:fillRect/>
          </a:stretch>
        </p:blipFill>
        <p:spPr>
          <a:xfrm>
            <a:off x="4694207" y="1158439"/>
            <a:ext cx="7116793" cy="4420500"/>
          </a:xfrm>
          <a:prstGeom prst="rect">
            <a:avLst/>
          </a:prstGeom>
        </p:spPr>
      </p:pic>
      <p:sp>
        <p:nvSpPr>
          <p:cNvPr id="4" name="Text Placeholder 3">
            <a:extLst>
              <a:ext uri="{FF2B5EF4-FFF2-40B4-BE49-F238E27FC236}">
                <a16:creationId xmlns:a16="http://schemas.microsoft.com/office/drawing/2014/main" id="{89E8AF6C-0209-4E54-8D14-E0BF26FE4FA0}"/>
              </a:ext>
            </a:extLst>
          </p:cNvPr>
          <p:cNvSpPr>
            <a:spLocks noGrp="1"/>
          </p:cNvSpPr>
          <p:nvPr>
            <p:ph sz="half" idx="2"/>
          </p:nvPr>
        </p:nvSpPr>
        <p:spPr>
          <a:xfrm>
            <a:off x="345056" y="2054975"/>
            <a:ext cx="4438920" cy="3886288"/>
          </a:xfrm>
        </p:spPr>
        <p:txBody>
          <a:bodyPr vert="horz" lIns="91440" tIns="45720" rIns="91440" bIns="45720" rtlCol="0" anchor="t">
            <a:normAutofit/>
          </a:bodyPr>
          <a:lstStyle/>
          <a:p>
            <a:pPr>
              <a:lnSpc>
                <a:spcPct val="100000"/>
              </a:lnSpc>
              <a:spcBef>
                <a:spcPts val="0"/>
              </a:spcBef>
            </a:pPr>
            <a:r>
              <a:rPr lang="en-US" sz="2400">
                <a:cs typeface="Calibri"/>
              </a:rPr>
              <a:t>Co-relation </a:t>
            </a:r>
            <a:r>
              <a:rPr lang="en-US" sz="2400" err="1">
                <a:cs typeface="Calibri"/>
              </a:rPr>
              <a:t>coeff</a:t>
            </a:r>
            <a:r>
              <a:rPr lang="en-US" sz="2400">
                <a:cs typeface="Calibri"/>
              </a:rPr>
              <a:t> = 0.05221</a:t>
            </a:r>
          </a:p>
          <a:p>
            <a:pPr>
              <a:lnSpc>
                <a:spcPct val="100000"/>
              </a:lnSpc>
              <a:spcBef>
                <a:spcPts val="0"/>
              </a:spcBef>
            </a:pPr>
            <a:r>
              <a:rPr lang="en-US" sz="2400">
                <a:cs typeface="Calibri"/>
              </a:rPr>
              <a:t>Co-relation </a:t>
            </a:r>
            <a:r>
              <a:rPr lang="en-US" sz="2400" err="1">
                <a:cs typeface="Calibri"/>
              </a:rPr>
              <a:t>coeff</a:t>
            </a:r>
            <a:r>
              <a:rPr lang="en-US" sz="2400">
                <a:cs typeface="Calibri"/>
              </a:rPr>
              <a:t> is very small and close to zero. So there is no impact on sales by the visits</a:t>
            </a:r>
          </a:p>
          <a:p>
            <a:endParaRPr lang="en-US" sz="2400">
              <a:cs typeface="Calibri"/>
            </a:endParaRPr>
          </a:p>
        </p:txBody>
      </p:sp>
      <p:sp>
        <p:nvSpPr>
          <p:cNvPr id="25" name="TextBox 24">
            <a:extLst>
              <a:ext uri="{FF2B5EF4-FFF2-40B4-BE49-F238E27FC236}">
                <a16:creationId xmlns:a16="http://schemas.microsoft.com/office/drawing/2014/main" id="{575A2D4F-B70E-4F5F-BEF7-B910F254067E}"/>
              </a:ext>
            </a:extLst>
          </p:cNvPr>
          <p:cNvSpPr txBox="1"/>
          <p:nvPr/>
        </p:nvSpPr>
        <p:spPr>
          <a:xfrm>
            <a:off x="842513" y="504644"/>
            <a:ext cx="2743200"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(b)</a:t>
            </a:r>
          </a:p>
        </p:txBody>
      </p:sp>
    </p:spTree>
    <p:extLst>
      <p:ext uri="{BB962C8B-B14F-4D97-AF65-F5344CB8AC3E}">
        <p14:creationId xmlns:p14="http://schemas.microsoft.com/office/powerpoint/2010/main" val="1437889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p:txBody>
          <a:bodyPr/>
          <a:lstStyle/>
          <a:p>
            <a:r>
              <a:rPr lang="en-US"/>
              <a:t>3. </a:t>
            </a:r>
            <a:r>
              <a:rPr lang="en-US" altLang="zh-CN"/>
              <a:t>Promotion</a:t>
            </a:r>
            <a:r>
              <a:rPr lang="zh-CN" altLang="en-US"/>
              <a:t> </a:t>
            </a:r>
            <a:r>
              <a:rPr lang="en-US" altLang="zh-CN"/>
              <a:t>Analysis </a:t>
            </a:r>
            <a:endParaRPr lang="en-US">
              <a:cs typeface="Calibri Light"/>
            </a:endParaRPr>
          </a:p>
        </p:txBody>
      </p:sp>
      <p:graphicFrame>
        <p:nvGraphicFramePr>
          <p:cNvPr id="4" name="Chart 3">
            <a:extLst>
              <a:ext uri="{FF2B5EF4-FFF2-40B4-BE49-F238E27FC236}">
                <a16:creationId xmlns:a16="http://schemas.microsoft.com/office/drawing/2014/main" id="{2585B724-8616-404E-9B0A-48CB35F23E49}"/>
              </a:ext>
            </a:extLst>
          </p:cNvPr>
          <p:cNvGraphicFramePr>
            <a:graphicFrameLocks/>
          </p:cNvGraphicFramePr>
          <p:nvPr>
            <p:extLst>
              <p:ext uri="{D42A27DB-BD31-4B8C-83A1-F6EECF244321}">
                <p14:modId xmlns:p14="http://schemas.microsoft.com/office/powerpoint/2010/main" val="1517757965"/>
              </p:ext>
            </p:extLst>
          </p:nvPr>
        </p:nvGraphicFramePr>
        <p:xfrm>
          <a:off x="1261871" y="2103436"/>
          <a:ext cx="4653154" cy="4025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1DF7B431-FA70-E247-A608-19502F756B8C}"/>
              </a:ext>
            </a:extLst>
          </p:cNvPr>
          <p:cNvGraphicFramePr>
            <a:graphicFrameLocks/>
          </p:cNvGraphicFramePr>
          <p:nvPr>
            <p:extLst>
              <p:ext uri="{D42A27DB-BD31-4B8C-83A1-F6EECF244321}">
                <p14:modId xmlns:p14="http://schemas.microsoft.com/office/powerpoint/2010/main" val="950020116"/>
              </p:ext>
            </p:extLst>
          </p:nvPr>
        </p:nvGraphicFramePr>
        <p:xfrm>
          <a:off x="6108192" y="2100260"/>
          <a:ext cx="4450271" cy="40005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3160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p:txBody>
          <a:bodyPr/>
          <a:lstStyle/>
          <a:p>
            <a:r>
              <a:rPr lang="en-US" altLang="zh-CN"/>
              <a:t>Website</a:t>
            </a:r>
            <a:r>
              <a:rPr lang="zh-CN" altLang="en-US"/>
              <a:t> </a:t>
            </a:r>
            <a:r>
              <a:rPr lang="en-US" altLang="zh-CN"/>
              <a:t>Model</a:t>
            </a:r>
            <a:endParaRPr lang="en-US"/>
          </a:p>
        </p:txBody>
      </p:sp>
      <p:sp>
        <p:nvSpPr>
          <p:cNvPr id="4" name="Rectangle 3">
            <a:extLst>
              <a:ext uri="{FF2B5EF4-FFF2-40B4-BE49-F238E27FC236}">
                <a16:creationId xmlns:a16="http://schemas.microsoft.com/office/drawing/2014/main" id="{BF418695-5491-4644-83AC-38DFD517F205}"/>
              </a:ext>
            </a:extLst>
          </p:cNvPr>
          <p:cNvSpPr/>
          <p:nvPr/>
        </p:nvSpPr>
        <p:spPr>
          <a:xfrm>
            <a:off x="838200" y="1526547"/>
            <a:ext cx="4212266" cy="478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Total</a:t>
            </a:r>
            <a:r>
              <a:rPr lang="zh-CN" altLang="en-US"/>
              <a:t> </a:t>
            </a:r>
            <a:r>
              <a:rPr lang="en-US" altLang="zh-CN"/>
              <a:t>Visitors</a:t>
            </a:r>
            <a:endParaRPr lang="en-US"/>
          </a:p>
        </p:txBody>
      </p:sp>
      <p:sp>
        <p:nvSpPr>
          <p:cNvPr id="6" name="Rectangle 5">
            <a:extLst>
              <a:ext uri="{FF2B5EF4-FFF2-40B4-BE49-F238E27FC236}">
                <a16:creationId xmlns:a16="http://schemas.microsoft.com/office/drawing/2014/main" id="{E72E14CD-E7AC-6B4C-87C5-16FC25E6D023}"/>
              </a:ext>
            </a:extLst>
          </p:cNvPr>
          <p:cNvSpPr/>
          <p:nvPr/>
        </p:nvSpPr>
        <p:spPr>
          <a:xfrm>
            <a:off x="838200" y="2174491"/>
            <a:ext cx="6742814" cy="1856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a:t>New</a:t>
            </a:r>
            <a:r>
              <a:rPr lang="zh-CN" altLang="en-US"/>
              <a:t> </a:t>
            </a:r>
            <a:r>
              <a:rPr lang="en-US" altLang="zh-CN"/>
              <a:t>visitors</a:t>
            </a:r>
            <a:r>
              <a:rPr lang="zh-CN" altLang="en-US"/>
              <a:t> </a:t>
            </a:r>
            <a:r>
              <a:rPr lang="en-US" altLang="zh-CN"/>
              <a:t>over</a:t>
            </a:r>
            <a:r>
              <a:rPr lang="zh-CN" altLang="en-US"/>
              <a:t> </a:t>
            </a:r>
            <a:r>
              <a:rPr lang="en-US" altLang="zh-CN"/>
              <a:t>time</a:t>
            </a:r>
            <a:endParaRPr lang="en-US"/>
          </a:p>
        </p:txBody>
      </p:sp>
      <p:sp>
        <p:nvSpPr>
          <p:cNvPr id="7" name="Rectangle 6">
            <a:extLst>
              <a:ext uri="{FF2B5EF4-FFF2-40B4-BE49-F238E27FC236}">
                <a16:creationId xmlns:a16="http://schemas.microsoft.com/office/drawing/2014/main" id="{55A9A073-F694-9B4A-8F87-EA7EF9289181}"/>
              </a:ext>
            </a:extLst>
          </p:cNvPr>
          <p:cNvSpPr/>
          <p:nvPr/>
        </p:nvSpPr>
        <p:spPr>
          <a:xfrm>
            <a:off x="8539715" y="1251413"/>
            <a:ext cx="2464982" cy="217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Demographics</a:t>
            </a:r>
            <a:r>
              <a:rPr lang="zh-CN" altLang="en-US"/>
              <a:t> </a:t>
            </a:r>
            <a:r>
              <a:rPr lang="en-US" altLang="zh-CN"/>
              <a:t>of</a:t>
            </a:r>
            <a:r>
              <a:rPr lang="zh-CN" altLang="en-US"/>
              <a:t> </a:t>
            </a:r>
            <a:r>
              <a:rPr lang="en-US" altLang="zh-CN"/>
              <a:t>Referrals</a:t>
            </a:r>
          </a:p>
          <a:p>
            <a:pPr algn="ctr"/>
            <a:r>
              <a:rPr lang="en-US" altLang="zh-CN"/>
              <a:t>(pie</a:t>
            </a:r>
            <a:r>
              <a:rPr lang="zh-CN" altLang="en-US"/>
              <a:t> </a:t>
            </a:r>
            <a:r>
              <a:rPr lang="en-US" altLang="zh-CN"/>
              <a:t>charts)</a:t>
            </a:r>
            <a:endParaRPr lang="en-US"/>
          </a:p>
        </p:txBody>
      </p:sp>
      <p:sp>
        <p:nvSpPr>
          <p:cNvPr id="8" name="Rectangle 7">
            <a:extLst>
              <a:ext uri="{FF2B5EF4-FFF2-40B4-BE49-F238E27FC236}">
                <a16:creationId xmlns:a16="http://schemas.microsoft.com/office/drawing/2014/main" id="{C331CCA2-384C-1F4D-9CBF-1D54E12DBAB6}"/>
              </a:ext>
            </a:extLst>
          </p:cNvPr>
          <p:cNvSpPr/>
          <p:nvPr/>
        </p:nvSpPr>
        <p:spPr>
          <a:xfrm>
            <a:off x="8539715" y="3734228"/>
            <a:ext cx="2464982" cy="2310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Geographical</a:t>
            </a:r>
            <a:r>
              <a:rPr lang="zh-CN" altLang="en-US"/>
              <a:t> </a:t>
            </a:r>
            <a:r>
              <a:rPr lang="en-US" altLang="zh-CN"/>
              <a:t>Demographics</a:t>
            </a:r>
          </a:p>
          <a:p>
            <a:pPr algn="ctr"/>
            <a:r>
              <a:rPr lang="en-US" altLang="zh-CN"/>
              <a:t>(pie</a:t>
            </a:r>
            <a:r>
              <a:rPr lang="zh-CN" altLang="en-US"/>
              <a:t> </a:t>
            </a:r>
            <a:r>
              <a:rPr lang="en-US" altLang="zh-CN"/>
              <a:t>charts)</a:t>
            </a:r>
            <a:endParaRPr lang="en-US"/>
          </a:p>
        </p:txBody>
      </p:sp>
      <p:sp>
        <p:nvSpPr>
          <p:cNvPr id="9" name="Rectangle 8">
            <a:extLst>
              <a:ext uri="{FF2B5EF4-FFF2-40B4-BE49-F238E27FC236}">
                <a16:creationId xmlns:a16="http://schemas.microsoft.com/office/drawing/2014/main" id="{904B7167-0B73-814A-A476-32C4BEA8A849}"/>
              </a:ext>
            </a:extLst>
          </p:cNvPr>
          <p:cNvSpPr/>
          <p:nvPr/>
        </p:nvSpPr>
        <p:spPr>
          <a:xfrm>
            <a:off x="838200" y="4169219"/>
            <a:ext cx="6742814" cy="1856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Table(based</a:t>
            </a:r>
            <a:r>
              <a:rPr lang="zh-CN" altLang="en-US"/>
              <a:t> </a:t>
            </a:r>
            <a:r>
              <a:rPr lang="en-US" altLang="zh-CN"/>
              <a:t>on</a:t>
            </a:r>
            <a:r>
              <a:rPr lang="zh-CN" altLang="en-US"/>
              <a:t> </a:t>
            </a:r>
            <a:r>
              <a:rPr lang="en-US" altLang="zh-CN"/>
              <a:t>weekly</a:t>
            </a:r>
            <a:r>
              <a:rPr lang="zh-CN" altLang="en-US"/>
              <a:t> </a:t>
            </a:r>
            <a:r>
              <a:rPr lang="en-US" altLang="zh-CN"/>
              <a:t>periodization)</a:t>
            </a:r>
            <a:endParaRPr lang="en-CA" altLang="zh-CN"/>
          </a:p>
          <a:p>
            <a:pPr algn="ctr"/>
            <a:r>
              <a:rPr lang="en-US" altLang="zh-CN"/>
              <a:t>Average</a:t>
            </a:r>
            <a:r>
              <a:rPr lang="zh-CN" altLang="en-US"/>
              <a:t> </a:t>
            </a:r>
            <a:r>
              <a:rPr lang="en-US" altLang="zh-CN"/>
              <a:t>time/Interest</a:t>
            </a:r>
            <a:r>
              <a:rPr lang="zh-CN" altLang="en-US"/>
              <a:t> </a:t>
            </a:r>
            <a:r>
              <a:rPr lang="en-US" altLang="zh-CN"/>
              <a:t>visits/Pageviews</a:t>
            </a:r>
            <a:r>
              <a:rPr lang="zh-CN" altLang="en-US"/>
              <a:t> </a:t>
            </a:r>
            <a:r>
              <a:rPr lang="en-US" altLang="zh-CN"/>
              <a:t>per</a:t>
            </a:r>
            <a:r>
              <a:rPr lang="zh-CN" altLang="en-US"/>
              <a:t> </a:t>
            </a:r>
            <a:r>
              <a:rPr lang="en-US" altLang="zh-CN"/>
              <a:t>visits/</a:t>
            </a:r>
            <a:endParaRPr lang="en-US"/>
          </a:p>
        </p:txBody>
      </p:sp>
      <p:pic>
        <p:nvPicPr>
          <p:cNvPr id="10" name="Picture 10" descr="A screenshot of a map&#10;&#10;Description generated with high confidence">
            <a:extLst>
              <a:ext uri="{FF2B5EF4-FFF2-40B4-BE49-F238E27FC236}">
                <a16:creationId xmlns:a16="http://schemas.microsoft.com/office/drawing/2014/main" id="{C1ABCF04-10FF-4149-953F-BB5C7D268891}"/>
              </a:ext>
            </a:extLst>
          </p:cNvPr>
          <p:cNvPicPr>
            <a:picLocks noChangeAspect="1"/>
          </p:cNvPicPr>
          <p:nvPr/>
        </p:nvPicPr>
        <p:blipFill>
          <a:blip r:embed="rId2"/>
          <a:stretch>
            <a:fillRect/>
          </a:stretch>
        </p:blipFill>
        <p:spPr>
          <a:xfrm>
            <a:off x="451022" y="1252560"/>
            <a:ext cx="11279659" cy="5650338"/>
          </a:xfrm>
          <a:prstGeom prst="rect">
            <a:avLst/>
          </a:prstGeom>
        </p:spPr>
      </p:pic>
    </p:spTree>
    <p:extLst>
      <p:ext uri="{BB962C8B-B14F-4D97-AF65-F5344CB8AC3E}">
        <p14:creationId xmlns:p14="http://schemas.microsoft.com/office/powerpoint/2010/main" val="216135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p:txBody>
          <a:bodyPr/>
          <a:lstStyle/>
          <a:p>
            <a:r>
              <a:rPr lang="en-US" altLang="zh-CN"/>
              <a:t>Opportunities</a:t>
            </a:r>
            <a:endParaRPr lang="en-US"/>
          </a:p>
        </p:txBody>
      </p:sp>
      <p:sp>
        <p:nvSpPr>
          <p:cNvPr id="4" name="Rectangle 3">
            <a:extLst>
              <a:ext uri="{FF2B5EF4-FFF2-40B4-BE49-F238E27FC236}">
                <a16:creationId xmlns:a16="http://schemas.microsoft.com/office/drawing/2014/main" id="{BF418695-5491-4644-83AC-38DFD517F205}"/>
              </a:ext>
            </a:extLst>
          </p:cNvPr>
          <p:cNvSpPr/>
          <p:nvPr/>
        </p:nvSpPr>
        <p:spPr>
          <a:xfrm>
            <a:off x="838200" y="1690688"/>
            <a:ext cx="3287234" cy="4295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Promotion</a:t>
            </a:r>
            <a:endParaRPr lang="en-US"/>
          </a:p>
        </p:txBody>
      </p:sp>
      <p:sp>
        <p:nvSpPr>
          <p:cNvPr id="5" name="Rectangle 4">
            <a:extLst>
              <a:ext uri="{FF2B5EF4-FFF2-40B4-BE49-F238E27FC236}">
                <a16:creationId xmlns:a16="http://schemas.microsoft.com/office/drawing/2014/main" id="{B13A6C76-0164-D24D-B451-D232D1EF218F}"/>
              </a:ext>
            </a:extLst>
          </p:cNvPr>
          <p:cNvSpPr/>
          <p:nvPr/>
        </p:nvSpPr>
        <p:spPr>
          <a:xfrm>
            <a:off x="6316625" y="1690688"/>
            <a:ext cx="3287234" cy="4295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Opportunities</a:t>
            </a:r>
            <a:endParaRPr lang="en-US"/>
          </a:p>
        </p:txBody>
      </p:sp>
    </p:spTree>
    <p:extLst>
      <p:ext uri="{BB962C8B-B14F-4D97-AF65-F5344CB8AC3E}">
        <p14:creationId xmlns:p14="http://schemas.microsoft.com/office/powerpoint/2010/main" val="99197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E62EBAF-58B6-344F-96F6-D592D3D147DB}"/>
              </a:ext>
            </a:extLst>
          </p:cNvPr>
          <p:cNvPicPr>
            <a:picLocks noChangeAspect="1"/>
          </p:cNvPicPr>
          <p:nvPr/>
        </p:nvPicPr>
        <p:blipFill>
          <a:blip r:embed="rId3"/>
          <a:stretch>
            <a:fillRect/>
          </a:stretch>
        </p:blipFill>
        <p:spPr>
          <a:xfrm>
            <a:off x="-29766" y="-872334"/>
            <a:ext cx="12251532" cy="9188649"/>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27587" y="-876024"/>
            <a:ext cx="12248342" cy="1961323"/>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30778" y="1070923"/>
            <a:ext cx="12222778" cy="69427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557028" cy="871536"/>
          </a:xfrm>
        </p:spPr>
        <p:txBody>
          <a:bodyPr>
            <a:noAutofit/>
          </a:bodyPr>
          <a:lstStyle/>
          <a:p>
            <a:r>
              <a:rPr lang="en-US" altLang="zh-CN" sz="3600">
                <a:solidFill>
                  <a:schemeClr val="bg1">
                    <a:lumMod val="95000"/>
                  </a:schemeClr>
                </a:solidFill>
                <a:latin typeface="Helvetica" pitchFamily="2" charset="0"/>
              </a:rPr>
              <a:t>Interest in the website</a:t>
            </a:r>
            <a:endParaRPr lang="en-US" sz="3600" dirty="0">
              <a:solidFill>
                <a:schemeClr val="bg1">
                  <a:lumMod val="95000"/>
                </a:schemeClr>
              </a:solidFill>
              <a:latin typeface="Helvetica" pitchFamily="2" charset="0"/>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6" name="Chart 15">
            <a:extLst>
              <a:ext uri="{FF2B5EF4-FFF2-40B4-BE49-F238E27FC236}">
                <a16:creationId xmlns:a16="http://schemas.microsoft.com/office/drawing/2014/main" id="{F4AE05D7-B209-A144-AD2A-B854A261A61F}"/>
              </a:ext>
            </a:extLst>
          </p:cNvPr>
          <p:cNvGraphicFramePr>
            <a:graphicFrameLocks/>
          </p:cNvGraphicFramePr>
          <p:nvPr>
            <p:extLst>
              <p:ext uri="{D42A27DB-BD31-4B8C-83A1-F6EECF244321}">
                <p14:modId xmlns:p14="http://schemas.microsoft.com/office/powerpoint/2010/main" val="1200014503"/>
              </p:ext>
            </p:extLst>
          </p:nvPr>
        </p:nvGraphicFramePr>
        <p:xfrm>
          <a:off x="848636" y="1316805"/>
          <a:ext cx="10494728" cy="4628250"/>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64A5876C-61DD-4F31-A2C5-21B4F66AFEC8}"/>
              </a:ext>
            </a:extLst>
          </p:cNvPr>
          <p:cNvSpPr txBox="1"/>
          <p:nvPr/>
        </p:nvSpPr>
        <p:spPr>
          <a:xfrm>
            <a:off x="533401" y="6031645"/>
            <a:ext cx="11553622" cy="707886"/>
          </a:xfrm>
          <a:prstGeom prst="rect">
            <a:avLst/>
          </a:prstGeom>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b="1" dirty="0">
                <a:solidFill>
                  <a:schemeClr val="bg1"/>
                </a:solidFill>
                <a:latin typeface="Helvetica" pitchFamily="2" charset="0"/>
                <a:cs typeface="Times New Roman"/>
              </a:rPr>
              <a:t>The website is generating  interest  but it remains nearly constant over the entire period of time. </a:t>
            </a:r>
            <a:endParaRPr lang="en-US" dirty="0">
              <a:solidFill>
                <a:schemeClr val="bg1"/>
              </a:solidFill>
              <a:latin typeface="Helvetica" pitchFamily="2" charset="0"/>
            </a:endParaRPr>
          </a:p>
        </p:txBody>
      </p:sp>
    </p:spTree>
    <p:extLst>
      <p:ext uri="{BB962C8B-B14F-4D97-AF65-F5344CB8AC3E}">
        <p14:creationId xmlns:p14="http://schemas.microsoft.com/office/powerpoint/2010/main" val="2314697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p:txBody>
          <a:bodyPr/>
          <a:lstStyle/>
          <a:p>
            <a:r>
              <a:rPr lang="en-US" altLang="zh-CN"/>
              <a:t>Opportunities</a:t>
            </a:r>
            <a:endParaRPr lang="en-US"/>
          </a:p>
        </p:txBody>
      </p:sp>
      <p:sp>
        <p:nvSpPr>
          <p:cNvPr id="4" name="Rectangle 3">
            <a:extLst>
              <a:ext uri="{FF2B5EF4-FFF2-40B4-BE49-F238E27FC236}">
                <a16:creationId xmlns:a16="http://schemas.microsoft.com/office/drawing/2014/main" id="{BF418695-5491-4644-83AC-38DFD517F205}"/>
              </a:ext>
            </a:extLst>
          </p:cNvPr>
          <p:cNvSpPr/>
          <p:nvPr/>
        </p:nvSpPr>
        <p:spPr>
          <a:xfrm>
            <a:off x="838200" y="1690688"/>
            <a:ext cx="3287234" cy="4295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Demographics</a:t>
            </a:r>
            <a:endParaRPr lang="en-US"/>
          </a:p>
        </p:txBody>
      </p:sp>
      <p:sp>
        <p:nvSpPr>
          <p:cNvPr id="5" name="Rectangle 4">
            <a:extLst>
              <a:ext uri="{FF2B5EF4-FFF2-40B4-BE49-F238E27FC236}">
                <a16:creationId xmlns:a16="http://schemas.microsoft.com/office/drawing/2014/main" id="{B13A6C76-0164-D24D-B451-D232D1EF218F}"/>
              </a:ext>
            </a:extLst>
          </p:cNvPr>
          <p:cNvSpPr/>
          <p:nvPr/>
        </p:nvSpPr>
        <p:spPr>
          <a:xfrm>
            <a:off x="6316625" y="1690688"/>
            <a:ext cx="3287234" cy="4295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Opportunities</a:t>
            </a:r>
            <a:endParaRPr lang="en-US"/>
          </a:p>
        </p:txBody>
      </p:sp>
    </p:spTree>
    <p:extLst>
      <p:ext uri="{BB962C8B-B14F-4D97-AF65-F5344CB8AC3E}">
        <p14:creationId xmlns:p14="http://schemas.microsoft.com/office/powerpoint/2010/main" val="280185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DF7874E-6242-F74B-B3B2-3DF8BFB2C6EE}"/>
              </a:ext>
            </a:extLst>
          </p:cNvPr>
          <p:cNvPicPr>
            <a:picLocks noChangeAspect="1"/>
          </p:cNvPicPr>
          <p:nvPr/>
        </p:nvPicPr>
        <p:blipFill>
          <a:blip r:embed="rId3"/>
          <a:stretch>
            <a:fillRect/>
          </a:stretch>
        </p:blipFill>
        <p:spPr>
          <a:xfrm>
            <a:off x="846451" y="742951"/>
            <a:ext cx="6681301" cy="3895056"/>
          </a:xfrm>
          <a:prstGeom prst="rect">
            <a:avLst/>
          </a:prstGeom>
        </p:spPr>
      </p:pic>
      <p:sp>
        <p:nvSpPr>
          <p:cNvPr id="28" name="Rectangle 27">
            <a:extLst>
              <a:ext uri="{FF2B5EF4-FFF2-40B4-BE49-F238E27FC236}">
                <a16:creationId xmlns:a16="http://schemas.microsoft.com/office/drawing/2014/main" id="{7DEC0CA6-8897-A245-B56F-471B3C9F5021}"/>
              </a:ext>
            </a:extLst>
          </p:cNvPr>
          <p:cNvSpPr/>
          <p:nvPr/>
        </p:nvSpPr>
        <p:spPr>
          <a:xfrm>
            <a:off x="7786688" y="742951"/>
            <a:ext cx="1985962" cy="900112"/>
          </a:xfrm>
          <a:prstGeom prst="rect">
            <a:avLst/>
          </a:prstGeom>
          <a:solidFill>
            <a:srgbClr val="F447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RGB:244,71,66</a:t>
            </a:r>
            <a:endParaRPr lang="en-US"/>
          </a:p>
        </p:txBody>
      </p:sp>
      <p:sp>
        <p:nvSpPr>
          <p:cNvPr id="29" name="Rectangle 28">
            <a:extLst>
              <a:ext uri="{FF2B5EF4-FFF2-40B4-BE49-F238E27FC236}">
                <a16:creationId xmlns:a16="http://schemas.microsoft.com/office/drawing/2014/main" id="{8D75C53E-3403-6340-8B19-B72733196D58}"/>
              </a:ext>
            </a:extLst>
          </p:cNvPr>
          <p:cNvSpPr/>
          <p:nvPr/>
        </p:nvSpPr>
        <p:spPr>
          <a:xfrm>
            <a:off x="7786688" y="1809751"/>
            <a:ext cx="1985962" cy="900112"/>
          </a:xfrm>
          <a:prstGeom prst="rect">
            <a:avLst/>
          </a:prstGeom>
          <a:solidFill>
            <a:srgbClr val="00C1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RGB:</a:t>
            </a:r>
            <a:r>
              <a:rPr lang="zh-CN" altLang="en-US"/>
              <a:t> </a:t>
            </a:r>
            <a:r>
              <a:rPr lang="en-US" altLang="zh-CN"/>
              <a:t>0,192,193</a:t>
            </a:r>
            <a:endParaRPr lang="en-US"/>
          </a:p>
        </p:txBody>
      </p:sp>
    </p:spTree>
    <p:extLst>
      <p:ext uri="{BB962C8B-B14F-4D97-AF65-F5344CB8AC3E}">
        <p14:creationId xmlns:p14="http://schemas.microsoft.com/office/powerpoint/2010/main" val="1373683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597F-59BE-2B45-BAE5-22B6622EF9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B5E573-925D-BB42-A70C-5E8494CFEC22}"/>
              </a:ext>
            </a:extLst>
          </p:cNvPr>
          <p:cNvSpPr>
            <a:spLocks noGrp="1"/>
          </p:cNvSpPr>
          <p:nvPr>
            <p:ph idx="1"/>
          </p:nvPr>
        </p:nvSpPr>
        <p:spPr/>
        <p:txBody>
          <a:bodyPr/>
          <a:lstStyle/>
          <a:p>
            <a:endParaRPr lang="en-US"/>
          </a:p>
        </p:txBody>
      </p:sp>
      <p:graphicFrame>
        <p:nvGraphicFramePr>
          <p:cNvPr id="4" name="Chart 3">
            <a:extLst>
              <a:ext uri="{FF2B5EF4-FFF2-40B4-BE49-F238E27FC236}">
                <a16:creationId xmlns:a16="http://schemas.microsoft.com/office/drawing/2014/main" id="{08089CDC-2A08-524F-BEA6-8FF111201A8E}"/>
              </a:ext>
            </a:extLst>
          </p:cNvPr>
          <p:cNvGraphicFramePr>
            <a:graphicFrameLocks/>
          </p:cNvGraphicFramePr>
          <p:nvPr>
            <p:extLst>
              <p:ext uri="{D42A27DB-BD31-4B8C-83A1-F6EECF244321}">
                <p14:modId xmlns:p14="http://schemas.microsoft.com/office/powerpoint/2010/main" val="798828545"/>
              </p:ext>
            </p:extLst>
          </p:nvPr>
        </p:nvGraphicFramePr>
        <p:xfrm>
          <a:off x="485561" y="1917279"/>
          <a:ext cx="5277041" cy="46281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3EBEF658-20FA-4248-836B-3EA90C119B95}"/>
              </a:ext>
            </a:extLst>
          </p:cNvPr>
          <p:cNvGraphicFramePr>
            <a:graphicFrameLocks/>
          </p:cNvGraphicFramePr>
          <p:nvPr>
            <p:extLst>
              <p:ext uri="{D42A27DB-BD31-4B8C-83A1-F6EECF244321}">
                <p14:modId xmlns:p14="http://schemas.microsoft.com/office/powerpoint/2010/main" val="972811691"/>
              </p:ext>
            </p:extLst>
          </p:nvPr>
        </p:nvGraphicFramePr>
        <p:xfrm>
          <a:off x="6357513" y="2032298"/>
          <a:ext cx="5015531" cy="46170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7787E476-1C82-9744-8846-9CE43C1AD599}"/>
              </a:ext>
            </a:extLst>
          </p:cNvPr>
          <p:cNvGraphicFramePr>
            <a:graphicFrameLocks/>
          </p:cNvGraphicFramePr>
          <p:nvPr>
            <p:extLst>
              <p:ext uri="{D42A27DB-BD31-4B8C-83A1-F6EECF244321}">
                <p14:modId xmlns:p14="http://schemas.microsoft.com/office/powerpoint/2010/main" val="798828545"/>
              </p:ext>
            </p:extLst>
          </p:nvPr>
        </p:nvGraphicFramePr>
        <p:xfrm>
          <a:off x="637961" y="2069679"/>
          <a:ext cx="5277041" cy="46281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9EF60C25-35BC-1743-973A-171F5432C2E8}"/>
              </a:ext>
            </a:extLst>
          </p:cNvPr>
          <p:cNvGraphicFramePr>
            <a:graphicFrameLocks/>
          </p:cNvGraphicFramePr>
          <p:nvPr>
            <p:extLst>
              <p:ext uri="{D42A27DB-BD31-4B8C-83A1-F6EECF244321}">
                <p14:modId xmlns:p14="http://schemas.microsoft.com/office/powerpoint/2010/main" val="972811691"/>
              </p:ext>
            </p:extLst>
          </p:nvPr>
        </p:nvGraphicFramePr>
        <p:xfrm>
          <a:off x="6509913" y="2184698"/>
          <a:ext cx="5015531" cy="461700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70001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E62EBAF-58B6-344F-96F6-D592D3D147DB}"/>
              </a:ext>
            </a:extLst>
          </p:cNvPr>
          <p:cNvPicPr>
            <a:picLocks noChangeAspect="1"/>
          </p:cNvPicPr>
          <p:nvPr/>
        </p:nvPicPr>
        <p:blipFill>
          <a:blip r:embed="rId2"/>
          <a:stretch>
            <a:fillRect/>
          </a:stretch>
        </p:blipFill>
        <p:spPr>
          <a:xfrm>
            <a:off x="-1012" y="-857957"/>
            <a:ext cx="12194024" cy="8872348"/>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1167" y="-861645"/>
            <a:ext cx="12190833" cy="1946946"/>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60699" y="869949"/>
            <a:ext cx="12251532"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US" altLang="zh-CN" sz="3600">
                <a:solidFill>
                  <a:schemeClr val="bg1">
                    <a:lumMod val="95000"/>
                  </a:schemeClr>
                </a:solidFill>
                <a:latin typeface="Helvetica" pitchFamily="2" charset="0"/>
              </a:rPr>
              <a:t>Business</a:t>
            </a:r>
            <a:r>
              <a:rPr lang="zh-CN" altLang="en-US" sz="3600">
                <a:solidFill>
                  <a:schemeClr val="bg1">
                    <a:lumMod val="95000"/>
                  </a:schemeClr>
                </a:solidFill>
                <a:latin typeface="Helvetica" pitchFamily="2" charset="0"/>
              </a:rPr>
              <a:t> </a:t>
            </a:r>
            <a:r>
              <a:rPr lang="en-US" altLang="zh-CN" sz="3600">
                <a:solidFill>
                  <a:schemeClr val="bg1">
                    <a:lumMod val="95000"/>
                  </a:schemeClr>
                </a:solidFill>
                <a:latin typeface="Helvetica" pitchFamily="2" charset="0"/>
              </a:rPr>
              <a:t>Values</a:t>
            </a:r>
            <a:endParaRPr lang="en-US" sz="3600">
              <a:solidFill>
                <a:schemeClr val="bg1">
                  <a:lumMod val="95000"/>
                </a:schemeClr>
              </a:solidFill>
              <a:latin typeface="Helvetica" pitchFamily="2" charset="0"/>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8EB92D7-DF7D-49EE-AED0-730689D7828C}"/>
              </a:ext>
            </a:extLst>
          </p:cNvPr>
          <p:cNvSpPr txBox="1"/>
          <p:nvPr/>
        </p:nvSpPr>
        <p:spPr>
          <a:xfrm>
            <a:off x="433404" y="6305967"/>
            <a:ext cx="10974824" cy="1631216"/>
          </a:xfrm>
          <a:prstGeom prst="rect">
            <a:avLst/>
          </a:prstGeom>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000" b="1" dirty="0">
                <a:solidFill>
                  <a:schemeClr val="bg1"/>
                </a:solidFill>
                <a:latin typeface="Helvetica" pitchFamily="2" charset="0"/>
              </a:rPr>
              <a:t>The interest in the website has no direct relation with the actual sales.</a:t>
            </a:r>
          </a:p>
          <a:p>
            <a:pPr marL="342900" indent="-342900" algn="ctr">
              <a:buFont typeface="Arial"/>
              <a:buChar char="•"/>
            </a:pPr>
            <a:endParaRPr lang="en-US" sz="2000" b="1" dirty="0">
              <a:solidFill>
                <a:schemeClr val="bg1"/>
              </a:solidFill>
              <a:latin typeface="Helvetica" pitchFamily="2" charset="0"/>
            </a:endParaRPr>
          </a:p>
          <a:p>
            <a:pPr algn="ctr"/>
            <a:endParaRPr lang="en-US" sz="2000" dirty="0">
              <a:solidFill>
                <a:srgbClr val="000000"/>
              </a:solidFill>
              <a:latin typeface="Helvetica" pitchFamily="2" charset="0"/>
            </a:endParaRPr>
          </a:p>
          <a:p>
            <a:pPr marL="342900" indent="-342900" algn="ctr">
              <a:buFont typeface="Arial"/>
              <a:buChar char="•"/>
            </a:pPr>
            <a:endParaRPr lang="en-US" sz="2000" b="1" dirty="0">
              <a:solidFill>
                <a:schemeClr val="bg1"/>
              </a:solidFill>
              <a:latin typeface="Helvetica" pitchFamily="2" charset="0"/>
            </a:endParaRPr>
          </a:p>
          <a:p>
            <a:pPr marL="342900" indent="-342900" algn="just">
              <a:buFont typeface="Arial"/>
              <a:buChar char="•"/>
            </a:pPr>
            <a:endParaRPr lang="en-US" sz="2000" b="1" dirty="0">
              <a:solidFill>
                <a:schemeClr val="bg1"/>
              </a:solidFill>
              <a:latin typeface="Helvetica" pitchFamily="2" charset="0"/>
            </a:endParaRPr>
          </a:p>
        </p:txBody>
      </p:sp>
      <p:graphicFrame>
        <p:nvGraphicFramePr>
          <p:cNvPr id="16" name="Chart 15">
            <a:extLst>
              <a:ext uri="{FF2B5EF4-FFF2-40B4-BE49-F238E27FC236}">
                <a16:creationId xmlns:a16="http://schemas.microsoft.com/office/drawing/2014/main" id="{00000000-0008-0000-0300-00004D000000}"/>
              </a:ext>
            </a:extLst>
          </p:cNvPr>
          <p:cNvGraphicFramePr>
            <a:graphicFrameLocks/>
          </p:cNvGraphicFramePr>
          <p:nvPr>
            <p:extLst>
              <p:ext uri="{D42A27DB-BD31-4B8C-83A1-F6EECF244321}">
                <p14:modId xmlns:p14="http://schemas.microsoft.com/office/powerpoint/2010/main" val="3404935814"/>
              </p:ext>
            </p:extLst>
          </p:nvPr>
        </p:nvGraphicFramePr>
        <p:xfrm>
          <a:off x="696686" y="1417276"/>
          <a:ext cx="10711542" cy="47004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14891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E62EBAF-58B6-344F-96F6-D592D3D147DB}"/>
              </a:ext>
            </a:extLst>
          </p:cNvPr>
          <p:cNvPicPr>
            <a:picLocks noChangeAspect="1"/>
          </p:cNvPicPr>
          <p:nvPr/>
        </p:nvPicPr>
        <p:blipFill>
          <a:blip r:embed="rId2"/>
          <a:stretch>
            <a:fillRect/>
          </a:stretch>
        </p:blipFill>
        <p:spPr>
          <a:xfrm>
            <a:off x="-29766" y="-872334"/>
            <a:ext cx="12251532" cy="9188649"/>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56342" y="-861645"/>
            <a:ext cx="12248342" cy="1946946"/>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59532" y="1085300"/>
            <a:ext cx="12251532"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US" altLang="zh-CN" sz="3600">
                <a:solidFill>
                  <a:schemeClr val="bg1">
                    <a:lumMod val="95000"/>
                  </a:schemeClr>
                </a:solidFill>
                <a:latin typeface="Helvetica" pitchFamily="2" charset="0"/>
              </a:rPr>
              <a:t>Business</a:t>
            </a:r>
            <a:r>
              <a:rPr lang="zh-CN" altLang="en-US" sz="3600">
                <a:solidFill>
                  <a:schemeClr val="bg1">
                    <a:lumMod val="95000"/>
                  </a:schemeClr>
                </a:solidFill>
                <a:latin typeface="Helvetica" pitchFamily="2" charset="0"/>
              </a:rPr>
              <a:t> </a:t>
            </a:r>
            <a:r>
              <a:rPr lang="en-US" altLang="zh-CN" sz="3600">
                <a:solidFill>
                  <a:schemeClr val="bg1">
                    <a:lumMod val="95000"/>
                  </a:schemeClr>
                </a:solidFill>
                <a:latin typeface="Helvetica" pitchFamily="2" charset="0"/>
              </a:rPr>
              <a:t>Values</a:t>
            </a:r>
            <a:endParaRPr lang="en-US" sz="3600">
              <a:solidFill>
                <a:schemeClr val="bg1">
                  <a:lumMod val="95000"/>
                </a:schemeClr>
              </a:solidFill>
              <a:latin typeface="Helvetica" pitchFamily="2" charset="0"/>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2" name="Chart 11">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2983536028"/>
              </p:ext>
            </p:extLst>
          </p:nvPr>
        </p:nvGraphicFramePr>
        <p:xfrm>
          <a:off x="527549" y="1310640"/>
          <a:ext cx="8113531" cy="5379719"/>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04A3F058-F0DA-BA47-B15B-FB6E68C30DD8}"/>
              </a:ext>
            </a:extLst>
          </p:cNvPr>
          <p:cNvSpPr txBox="1"/>
          <p:nvPr/>
        </p:nvSpPr>
        <p:spPr>
          <a:xfrm>
            <a:off x="8482361" y="2867910"/>
            <a:ext cx="3435319" cy="461665"/>
          </a:xfrm>
          <a:prstGeom prst="rect">
            <a:avLst/>
          </a:prstGeom>
          <a:noFill/>
        </p:spPr>
        <p:txBody>
          <a:bodyPr wrap="square" rtlCol="0" anchor="t">
            <a:spAutoFit/>
          </a:bodyPr>
          <a:lstStyle/>
          <a:p>
            <a:r>
              <a:rPr lang="en-US" altLang="zh-CN" sz="2400" dirty="0">
                <a:solidFill>
                  <a:schemeClr val="bg1">
                    <a:lumMod val="95000"/>
                  </a:schemeClr>
                </a:solidFill>
                <a:latin typeface="Helvetica" pitchFamily="2" charset="0"/>
                <a:cs typeface="Times New Roman"/>
              </a:rPr>
              <a:t>C</a:t>
            </a:r>
            <a:r>
              <a:rPr lang="en-CA" sz="2400" dirty="0">
                <a:solidFill>
                  <a:schemeClr val="bg1">
                    <a:lumMod val="95000"/>
                  </a:schemeClr>
                </a:solidFill>
                <a:latin typeface="Helvetica" pitchFamily="2" charset="0"/>
                <a:cs typeface="Times New Roman"/>
              </a:rPr>
              <a:t>o</a:t>
            </a:r>
            <a:r>
              <a:rPr lang="en-US" altLang="zh-CN" sz="2400" dirty="0">
                <a:solidFill>
                  <a:schemeClr val="bg1">
                    <a:lumMod val="95000"/>
                  </a:schemeClr>
                </a:solidFill>
                <a:latin typeface="Helvetica" pitchFamily="2" charset="0"/>
                <a:cs typeface="Times New Roman"/>
              </a:rPr>
              <a:t>-</a:t>
            </a:r>
            <a:r>
              <a:rPr lang="en-CA" sz="2400" dirty="0">
                <a:solidFill>
                  <a:schemeClr val="bg1">
                    <a:lumMod val="95000"/>
                  </a:schemeClr>
                </a:solidFill>
                <a:latin typeface="Helvetica" pitchFamily="2" charset="0"/>
                <a:cs typeface="Times New Roman"/>
              </a:rPr>
              <a:t>relation </a:t>
            </a:r>
            <a:r>
              <a:rPr lang="en-US" altLang="zh-CN" sz="2400" dirty="0">
                <a:solidFill>
                  <a:schemeClr val="bg1">
                    <a:lumMod val="95000"/>
                  </a:schemeClr>
                </a:solidFill>
                <a:latin typeface="Helvetica" pitchFamily="2" charset="0"/>
                <a:cs typeface="Times New Roman"/>
              </a:rPr>
              <a:t>C</a:t>
            </a:r>
            <a:r>
              <a:rPr lang="en-CA" sz="2400" dirty="0">
                <a:solidFill>
                  <a:schemeClr val="bg1">
                    <a:lumMod val="95000"/>
                  </a:schemeClr>
                </a:solidFill>
                <a:latin typeface="Helvetica" pitchFamily="2" charset="0"/>
                <a:cs typeface="Times New Roman"/>
              </a:rPr>
              <a:t>o</a:t>
            </a:r>
            <a:r>
              <a:rPr lang="en-US" altLang="zh-CN" sz="2400" dirty="0">
                <a:solidFill>
                  <a:schemeClr val="bg1">
                    <a:lumMod val="95000"/>
                  </a:schemeClr>
                </a:solidFill>
                <a:latin typeface="Helvetica" pitchFamily="2" charset="0"/>
                <a:cs typeface="Times New Roman"/>
              </a:rPr>
              <a:t>-</a:t>
            </a:r>
            <a:r>
              <a:rPr lang="en-CA" sz="2400" dirty="0">
                <a:solidFill>
                  <a:schemeClr val="bg1">
                    <a:lumMod val="95000"/>
                  </a:schemeClr>
                </a:solidFill>
                <a:latin typeface="Helvetica" pitchFamily="2" charset="0"/>
                <a:cs typeface="Times New Roman"/>
              </a:rPr>
              <a:t>efficient </a:t>
            </a:r>
          </a:p>
        </p:txBody>
      </p:sp>
      <p:sp>
        <p:nvSpPr>
          <p:cNvPr id="20" name="TextBox 19">
            <a:extLst>
              <a:ext uri="{FF2B5EF4-FFF2-40B4-BE49-F238E27FC236}">
                <a16:creationId xmlns:a16="http://schemas.microsoft.com/office/drawing/2014/main" id="{C8B68E98-54D9-5F4E-8460-CE0C0665BA31}"/>
              </a:ext>
            </a:extLst>
          </p:cNvPr>
          <p:cNvSpPr txBox="1"/>
          <p:nvPr/>
        </p:nvSpPr>
        <p:spPr>
          <a:xfrm>
            <a:off x="8549640" y="3400164"/>
            <a:ext cx="2407920" cy="461665"/>
          </a:xfrm>
          <a:prstGeom prst="rect">
            <a:avLst/>
          </a:prstGeom>
          <a:noFill/>
        </p:spPr>
        <p:txBody>
          <a:bodyPr wrap="square" rtlCol="0">
            <a:spAutoFit/>
          </a:bodyPr>
          <a:lstStyle/>
          <a:p>
            <a:r>
              <a:rPr lang="en-US" altLang="zh-CN" sz="2400">
                <a:solidFill>
                  <a:schemeClr val="bg1">
                    <a:lumMod val="95000"/>
                  </a:schemeClr>
                </a:solidFill>
                <a:latin typeface="Helvetica" pitchFamily="2" charset="0"/>
              </a:rPr>
              <a:t>0.05221</a:t>
            </a:r>
            <a:r>
              <a:rPr lang="zh-CN" altLang="en-US" sz="2400">
                <a:solidFill>
                  <a:schemeClr val="bg1">
                    <a:lumMod val="95000"/>
                  </a:schemeClr>
                </a:solidFill>
                <a:latin typeface="Helvetica" pitchFamily="2" charset="0"/>
              </a:rPr>
              <a:t> </a:t>
            </a:r>
            <a:r>
              <a:rPr lang="en-US" altLang="zh-CN" sz="2400">
                <a:solidFill>
                  <a:schemeClr val="bg1">
                    <a:lumMod val="95000"/>
                  </a:schemeClr>
                </a:solidFill>
                <a:latin typeface="Helvetica" pitchFamily="2" charset="0"/>
              </a:rPr>
              <a:t>≈</a:t>
            </a:r>
            <a:r>
              <a:rPr lang="zh-CN" altLang="en-US" sz="2400">
                <a:solidFill>
                  <a:schemeClr val="bg1">
                    <a:lumMod val="95000"/>
                  </a:schemeClr>
                </a:solidFill>
                <a:latin typeface="Helvetica" pitchFamily="2" charset="0"/>
              </a:rPr>
              <a:t> </a:t>
            </a:r>
            <a:r>
              <a:rPr lang="en-US" altLang="zh-CN" sz="2400">
                <a:solidFill>
                  <a:schemeClr val="bg1">
                    <a:lumMod val="95000"/>
                  </a:schemeClr>
                </a:solidFill>
                <a:latin typeface="Helvetica" pitchFamily="2" charset="0"/>
              </a:rPr>
              <a:t>0</a:t>
            </a:r>
            <a:endParaRPr lang="en-US" sz="2400">
              <a:solidFill>
                <a:schemeClr val="bg1">
                  <a:lumMod val="95000"/>
                </a:schemeClr>
              </a:solidFill>
              <a:latin typeface="Helvetica" pitchFamily="2" charset="0"/>
            </a:endParaRPr>
          </a:p>
        </p:txBody>
      </p:sp>
      <p:cxnSp>
        <p:nvCxnSpPr>
          <p:cNvPr id="16" name="Straight Connector 15">
            <a:extLst>
              <a:ext uri="{FF2B5EF4-FFF2-40B4-BE49-F238E27FC236}">
                <a16:creationId xmlns:a16="http://schemas.microsoft.com/office/drawing/2014/main" id="{60A09C39-2C55-8246-AB3C-B56F7590363E}"/>
              </a:ext>
            </a:extLst>
          </p:cNvPr>
          <p:cNvCxnSpPr>
            <a:cxnSpLocks/>
          </p:cNvCxnSpPr>
          <p:nvPr/>
        </p:nvCxnSpPr>
        <p:spPr>
          <a:xfrm flipV="1">
            <a:off x="8564880" y="3329575"/>
            <a:ext cx="3352800" cy="726"/>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702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1C068D-4D3E-2F4D-842D-3AF5D9BD92BC}"/>
              </a:ext>
            </a:extLst>
          </p:cNvPr>
          <p:cNvPicPr>
            <a:picLocks noChangeAspect="1"/>
          </p:cNvPicPr>
          <p:nvPr/>
        </p:nvPicPr>
        <p:blipFill>
          <a:blip r:embed="rId3"/>
          <a:stretch>
            <a:fillRect/>
          </a:stretch>
        </p:blipFill>
        <p:spPr>
          <a:xfrm>
            <a:off x="-54649" y="-829394"/>
            <a:ext cx="12246648" cy="7058572"/>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56342" y="-832891"/>
            <a:ext cx="12248342" cy="1918192"/>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59532" y="1085300"/>
            <a:ext cx="12251532"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US" altLang="zh-CN" sz="3600">
                <a:solidFill>
                  <a:schemeClr val="bg1">
                    <a:lumMod val="95000"/>
                  </a:schemeClr>
                </a:solidFill>
                <a:latin typeface="Helvetica" pitchFamily="2" charset="0"/>
              </a:rPr>
              <a:t>Promotion</a:t>
            </a:r>
            <a:r>
              <a:rPr lang="zh-CN" altLang="en-US" sz="3600">
                <a:solidFill>
                  <a:schemeClr val="bg1">
                    <a:lumMod val="95000"/>
                  </a:schemeClr>
                </a:solidFill>
                <a:latin typeface="Helvetica" pitchFamily="2" charset="0"/>
              </a:rPr>
              <a:t> </a:t>
            </a:r>
            <a:r>
              <a:rPr lang="en-US" altLang="zh-CN" sz="3600">
                <a:solidFill>
                  <a:schemeClr val="bg1">
                    <a:lumMod val="95000"/>
                  </a:schemeClr>
                </a:solidFill>
                <a:latin typeface="Helvetica" pitchFamily="2" charset="0"/>
              </a:rPr>
              <a:t>Analysis</a:t>
            </a:r>
            <a:endParaRPr lang="en-US" sz="3600">
              <a:solidFill>
                <a:schemeClr val="bg1">
                  <a:lumMod val="95000"/>
                </a:schemeClr>
              </a:solidFill>
              <a:latin typeface="Helvetica" pitchFamily="2" charset="0"/>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3">
            <a:extLst>
              <a:ext uri="{FF2B5EF4-FFF2-40B4-BE49-F238E27FC236}">
                <a16:creationId xmlns:a16="http://schemas.microsoft.com/office/drawing/2014/main" id="{F36B55AB-EB18-254D-955E-27E5AC32E36E}"/>
              </a:ext>
            </a:extLst>
          </p:cNvPr>
          <p:cNvGraphicFramePr>
            <a:graphicFrameLocks noGrp="1"/>
          </p:cNvGraphicFramePr>
          <p:nvPr>
            <p:extLst>
              <p:ext uri="{D42A27DB-BD31-4B8C-83A1-F6EECF244321}">
                <p14:modId xmlns:p14="http://schemas.microsoft.com/office/powerpoint/2010/main" val="525047155"/>
              </p:ext>
            </p:extLst>
          </p:nvPr>
        </p:nvGraphicFramePr>
        <p:xfrm>
          <a:off x="181454" y="2012403"/>
          <a:ext cx="11934434" cy="3551192"/>
        </p:xfrm>
        <a:graphic>
          <a:graphicData uri="http://schemas.openxmlformats.org/drawingml/2006/table">
            <a:tbl>
              <a:tblPr>
                <a:tableStyleId>{5C22544A-7EE6-4342-B048-85BDC9FD1C3A}</a:tableStyleId>
              </a:tblPr>
              <a:tblGrid>
                <a:gridCol w="1361170">
                  <a:extLst>
                    <a:ext uri="{9D8B030D-6E8A-4147-A177-3AD203B41FA5}">
                      <a16:colId xmlns:a16="http://schemas.microsoft.com/office/drawing/2014/main" val="4156287586"/>
                    </a:ext>
                  </a:extLst>
                </a:gridCol>
                <a:gridCol w="813328">
                  <a:extLst>
                    <a:ext uri="{9D8B030D-6E8A-4147-A177-3AD203B41FA5}">
                      <a16:colId xmlns:a16="http://schemas.microsoft.com/office/drawing/2014/main" val="3938049874"/>
                    </a:ext>
                  </a:extLst>
                </a:gridCol>
                <a:gridCol w="813328">
                  <a:extLst>
                    <a:ext uri="{9D8B030D-6E8A-4147-A177-3AD203B41FA5}">
                      <a16:colId xmlns:a16="http://schemas.microsoft.com/office/drawing/2014/main" val="1712067116"/>
                    </a:ext>
                  </a:extLst>
                </a:gridCol>
                <a:gridCol w="813328">
                  <a:extLst>
                    <a:ext uri="{9D8B030D-6E8A-4147-A177-3AD203B41FA5}">
                      <a16:colId xmlns:a16="http://schemas.microsoft.com/office/drawing/2014/main" val="961795020"/>
                    </a:ext>
                  </a:extLst>
                </a:gridCol>
                <a:gridCol w="813328">
                  <a:extLst>
                    <a:ext uri="{9D8B030D-6E8A-4147-A177-3AD203B41FA5}">
                      <a16:colId xmlns:a16="http://schemas.microsoft.com/office/drawing/2014/main" val="698213595"/>
                    </a:ext>
                  </a:extLst>
                </a:gridCol>
                <a:gridCol w="813328">
                  <a:extLst>
                    <a:ext uri="{9D8B030D-6E8A-4147-A177-3AD203B41FA5}">
                      <a16:colId xmlns:a16="http://schemas.microsoft.com/office/drawing/2014/main" val="1594329641"/>
                    </a:ext>
                  </a:extLst>
                </a:gridCol>
                <a:gridCol w="813328">
                  <a:extLst>
                    <a:ext uri="{9D8B030D-6E8A-4147-A177-3AD203B41FA5}">
                      <a16:colId xmlns:a16="http://schemas.microsoft.com/office/drawing/2014/main" val="2029483912"/>
                    </a:ext>
                  </a:extLst>
                </a:gridCol>
                <a:gridCol w="813328">
                  <a:extLst>
                    <a:ext uri="{9D8B030D-6E8A-4147-A177-3AD203B41FA5}">
                      <a16:colId xmlns:a16="http://schemas.microsoft.com/office/drawing/2014/main" val="2133246437"/>
                    </a:ext>
                  </a:extLst>
                </a:gridCol>
                <a:gridCol w="813328">
                  <a:extLst>
                    <a:ext uri="{9D8B030D-6E8A-4147-A177-3AD203B41FA5}">
                      <a16:colId xmlns:a16="http://schemas.microsoft.com/office/drawing/2014/main" val="2981162397"/>
                    </a:ext>
                  </a:extLst>
                </a:gridCol>
                <a:gridCol w="813328">
                  <a:extLst>
                    <a:ext uri="{9D8B030D-6E8A-4147-A177-3AD203B41FA5}">
                      <a16:colId xmlns:a16="http://schemas.microsoft.com/office/drawing/2014/main" val="1099911071"/>
                    </a:ext>
                  </a:extLst>
                </a:gridCol>
                <a:gridCol w="813328">
                  <a:extLst>
                    <a:ext uri="{9D8B030D-6E8A-4147-A177-3AD203B41FA5}">
                      <a16:colId xmlns:a16="http://schemas.microsoft.com/office/drawing/2014/main" val="3787110342"/>
                    </a:ext>
                  </a:extLst>
                </a:gridCol>
                <a:gridCol w="813328">
                  <a:extLst>
                    <a:ext uri="{9D8B030D-6E8A-4147-A177-3AD203B41FA5}">
                      <a16:colId xmlns:a16="http://schemas.microsoft.com/office/drawing/2014/main" val="3593971462"/>
                    </a:ext>
                  </a:extLst>
                </a:gridCol>
                <a:gridCol w="813328">
                  <a:extLst>
                    <a:ext uri="{9D8B030D-6E8A-4147-A177-3AD203B41FA5}">
                      <a16:colId xmlns:a16="http://schemas.microsoft.com/office/drawing/2014/main" val="2699205090"/>
                    </a:ext>
                  </a:extLst>
                </a:gridCol>
                <a:gridCol w="813328">
                  <a:extLst>
                    <a:ext uri="{9D8B030D-6E8A-4147-A177-3AD203B41FA5}">
                      <a16:colId xmlns:a16="http://schemas.microsoft.com/office/drawing/2014/main" val="3379273506"/>
                    </a:ext>
                  </a:extLst>
                </a:gridCol>
              </a:tblGrid>
              <a:tr h="887184">
                <a:tc>
                  <a:txBody>
                    <a:bodyPr/>
                    <a:lstStyle/>
                    <a:p>
                      <a:pPr algn="ctr"/>
                      <a:endParaRPr lang="en-US" sz="2000" b="1">
                        <a:solidFill>
                          <a:schemeClr val="bg1">
                            <a:lumMod val="95000"/>
                          </a:schemeClr>
                        </a:solidFill>
                        <a:latin typeface="Times New Roman"/>
                      </a:endParaRP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Visits</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Unique Visits</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Page</a:t>
                      </a:r>
                    </a:p>
                    <a:p>
                      <a:pPr algn="ctr"/>
                      <a:r>
                        <a:rPr lang="en-US" sz="1400" b="1">
                          <a:solidFill>
                            <a:schemeClr val="bg1">
                              <a:lumMod val="95000"/>
                            </a:schemeClr>
                          </a:solidFill>
                          <a:latin typeface="Times New Roman"/>
                        </a:rPr>
                        <a:t>views</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Page/</a:t>
                      </a:r>
                    </a:p>
                    <a:p>
                      <a:pPr algn="ctr"/>
                      <a:r>
                        <a:rPr lang="en-US" sz="1400" b="1">
                          <a:solidFill>
                            <a:schemeClr val="bg1">
                              <a:lumMod val="95000"/>
                            </a:schemeClr>
                          </a:solidFill>
                          <a:latin typeface="Times New Roman"/>
                        </a:rPr>
                        <a:t>Visit</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Avg.</a:t>
                      </a:r>
                    </a:p>
                    <a:p>
                      <a:pPr algn="ctr"/>
                      <a:r>
                        <a:rPr lang="en-US" sz="1400" b="1">
                          <a:solidFill>
                            <a:schemeClr val="bg1">
                              <a:lumMod val="95000"/>
                            </a:schemeClr>
                          </a:solidFill>
                          <a:latin typeface="Times New Roman"/>
                        </a:rPr>
                        <a:t>Time on Site</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Bounce Rate</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%New Visits</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New Visitors</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%Unique Visits</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Revenue</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Profit</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Lbs.Sold</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Inquiries</a:t>
                      </a:r>
                    </a:p>
                  </a:txBody>
                  <a:tcPr anchor="ctr">
                    <a:lnL w="12700" cmpd="sng">
                      <a:noFill/>
                    </a:lnL>
                    <a:lnR w="12700" cmpd="sng">
                      <a:noFill/>
                    </a:lnR>
                    <a:lnT w="12700" cmpd="sng">
                      <a:noFill/>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extLst>
                  <a:ext uri="{0D108BD9-81ED-4DB2-BD59-A6C34878D82A}">
                    <a16:rowId xmlns:a16="http://schemas.microsoft.com/office/drawing/2014/main" val="652614157"/>
                  </a:ext>
                </a:extLst>
              </a:tr>
              <a:tr h="630964">
                <a:tc>
                  <a:txBody>
                    <a:bodyPr/>
                    <a:lstStyle/>
                    <a:p>
                      <a:pPr algn="ctr"/>
                      <a:r>
                        <a:rPr lang="en-US" sz="2000" b="1">
                          <a:solidFill>
                            <a:schemeClr val="bg1">
                              <a:lumMod val="95000"/>
                            </a:schemeClr>
                          </a:solidFill>
                          <a:latin typeface="Times New Roman"/>
                        </a:rPr>
                        <a:t>Initial</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1,055</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976</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2,348</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2.28</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80</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67%</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87%</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916</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93%</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608,250</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200,233</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18,737</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7</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extLst>
                  <a:ext uri="{0D108BD9-81ED-4DB2-BD59-A6C34878D82A}">
                    <a16:rowId xmlns:a16="http://schemas.microsoft.com/office/drawing/2014/main" val="300661868"/>
                  </a:ext>
                </a:extLst>
              </a:tr>
              <a:tr h="682449">
                <a:tc>
                  <a:txBody>
                    <a:bodyPr/>
                    <a:lstStyle/>
                    <a:p>
                      <a:pPr algn="ctr"/>
                      <a:r>
                        <a:rPr lang="en-US" sz="2000" b="1">
                          <a:solidFill>
                            <a:schemeClr val="bg1">
                              <a:lumMod val="95000"/>
                            </a:schemeClr>
                          </a:solidFill>
                          <a:latin typeface="Times New Roman"/>
                        </a:rPr>
                        <a:t>Pre-Promotion</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563</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571</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1,509</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2.67</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96</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59%</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84%</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471</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92%</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534,314</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159,932</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18,441</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6</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extLst>
                  <a:ext uri="{0D108BD9-81ED-4DB2-BD59-A6C34878D82A}">
                    <a16:rowId xmlns:a16="http://schemas.microsoft.com/office/drawing/2014/main" val="2272507261"/>
                  </a:ext>
                </a:extLst>
              </a:tr>
              <a:tr h="630964">
                <a:tc>
                  <a:txBody>
                    <a:bodyPr/>
                    <a:lstStyle/>
                    <a:p>
                      <a:pPr algn="ctr"/>
                      <a:r>
                        <a:rPr lang="en-US" sz="2000" b="1">
                          <a:solidFill>
                            <a:schemeClr val="bg1">
                              <a:lumMod val="95000"/>
                            </a:schemeClr>
                          </a:solidFill>
                          <a:latin typeface="Times New Roman"/>
                        </a:rPr>
                        <a:t>Promotion</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1,814</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1,739</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3,102</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1.79</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49</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77%</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91%</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1,666</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96%</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456,399</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131,930</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17,113</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6</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9372F"/>
                    </a:solidFill>
                  </a:tcPr>
                </a:tc>
                <a:extLst>
                  <a:ext uri="{0D108BD9-81ED-4DB2-BD59-A6C34878D82A}">
                    <a16:rowId xmlns:a16="http://schemas.microsoft.com/office/drawing/2014/main" val="3758134883"/>
                  </a:ext>
                </a:extLst>
              </a:tr>
              <a:tr h="682449">
                <a:tc>
                  <a:txBody>
                    <a:bodyPr/>
                    <a:lstStyle/>
                    <a:p>
                      <a:pPr algn="ctr"/>
                      <a:r>
                        <a:rPr lang="en-US" sz="2000" b="1">
                          <a:solidFill>
                            <a:schemeClr val="bg1">
                              <a:lumMod val="95000"/>
                            </a:schemeClr>
                          </a:solidFill>
                          <a:latin typeface="Times New Roman"/>
                        </a:rPr>
                        <a:t>Post-Promotion</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857</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801</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1,868</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2.18</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70</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66%</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86%</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740</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93%</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371,728</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111,046</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14,578</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tc>
                  <a:txBody>
                    <a:bodyPr/>
                    <a:lstStyle/>
                    <a:p>
                      <a:pPr algn="ctr"/>
                      <a:r>
                        <a:rPr lang="en-US" sz="1400" b="1">
                          <a:solidFill>
                            <a:schemeClr val="bg1">
                              <a:lumMod val="95000"/>
                            </a:schemeClr>
                          </a:solidFill>
                          <a:latin typeface="Times New Roman"/>
                        </a:rPr>
                        <a:t>5</a:t>
                      </a:r>
                    </a:p>
                  </a:txBody>
                  <a:tcPr anchor="ctr">
                    <a:lnL w="12700" cmpd="sng">
                      <a:noFill/>
                    </a:lnL>
                    <a:lnR w="12700" cmpd="sng">
                      <a:noFill/>
                    </a:lnR>
                    <a:lnT w="3175"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9372F"/>
                    </a:solidFill>
                  </a:tcPr>
                </a:tc>
                <a:extLst>
                  <a:ext uri="{0D108BD9-81ED-4DB2-BD59-A6C34878D82A}">
                    <a16:rowId xmlns:a16="http://schemas.microsoft.com/office/drawing/2014/main" val="2666240405"/>
                  </a:ext>
                </a:extLst>
              </a:tr>
            </a:tbl>
          </a:graphicData>
        </a:graphic>
      </p:graphicFrame>
    </p:spTree>
    <p:extLst>
      <p:ext uri="{BB962C8B-B14F-4D97-AF65-F5344CB8AC3E}">
        <p14:creationId xmlns:p14="http://schemas.microsoft.com/office/powerpoint/2010/main" val="3029229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1C068D-4D3E-2F4D-842D-3AF5D9BD92BC}"/>
              </a:ext>
            </a:extLst>
          </p:cNvPr>
          <p:cNvPicPr>
            <a:picLocks noChangeAspect="1"/>
          </p:cNvPicPr>
          <p:nvPr/>
        </p:nvPicPr>
        <p:blipFill>
          <a:blip r:embed="rId3"/>
          <a:stretch>
            <a:fillRect/>
          </a:stretch>
        </p:blipFill>
        <p:spPr>
          <a:xfrm>
            <a:off x="-54648" y="-3000375"/>
            <a:ext cx="12246648" cy="7058572"/>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121444" y="-790609"/>
            <a:ext cx="12248342" cy="1918192"/>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90488" y="1128165"/>
            <a:ext cx="12282488" cy="689723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r>
              <a:rPr lang="en-US"/>
              <a:t>    </a:t>
            </a:r>
          </a:p>
          <a:p>
            <a:r>
              <a:rPr lang="en-US"/>
              <a:t>   </a:t>
            </a:r>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US" altLang="zh-CN" sz="3600">
                <a:solidFill>
                  <a:schemeClr val="bg1">
                    <a:lumMod val="95000"/>
                  </a:schemeClr>
                </a:solidFill>
                <a:latin typeface="Helvetica" pitchFamily="2" charset="0"/>
              </a:rPr>
              <a:t>Promotion</a:t>
            </a:r>
            <a:r>
              <a:rPr lang="zh-CN" altLang="en-US" sz="3600">
                <a:solidFill>
                  <a:schemeClr val="bg1">
                    <a:lumMod val="95000"/>
                  </a:schemeClr>
                </a:solidFill>
                <a:latin typeface="Helvetica" pitchFamily="2" charset="0"/>
              </a:rPr>
              <a:t> </a:t>
            </a:r>
            <a:r>
              <a:rPr lang="en-US" altLang="zh-CN" sz="3600">
                <a:solidFill>
                  <a:schemeClr val="bg1">
                    <a:lumMod val="95000"/>
                  </a:schemeClr>
                </a:solidFill>
                <a:latin typeface="Helvetica" pitchFamily="2" charset="0"/>
              </a:rPr>
              <a:t>Analysis</a:t>
            </a:r>
            <a:endParaRPr lang="en-US" sz="3600">
              <a:solidFill>
                <a:schemeClr val="bg1">
                  <a:lumMod val="95000"/>
                </a:schemeClr>
              </a:solidFill>
              <a:latin typeface="Helvetica" pitchFamily="2" charset="0"/>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1" name="Chart 10">
            <a:extLst>
              <a:ext uri="{FF2B5EF4-FFF2-40B4-BE49-F238E27FC236}">
                <a16:creationId xmlns:a16="http://schemas.microsoft.com/office/drawing/2014/main" id="{27BCAE78-5388-674C-A615-7D4254590AD1}"/>
              </a:ext>
            </a:extLst>
          </p:cNvPr>
          <p:cNvGraphicFramePr>
            <a:graphicFrameLocks/>
          </p:cNvGraphicFramePr>
          <p:nvPr>
            <p:extLst>
              <p:ext uri="{D42A27DB-BD31-4B8C-83A1-F6EECF244321}">
                <p14:modId xmlns:p14="http://schemas.microsoft.com/office/powerpoint/2010/main" val="1809386999"/>
              </p:ext>
            </p:extLst>
          </p:nvPr>
        </p:nvGraphicFramePr>
        <p:xfrm>
          <a:off x="412750" y="9054833"/>
          <a:ext cx="12059998" cy="489576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2C35E084-564F-EC4A-B764-9F471471A6D1}"/>
              </a:ext>
            </a:extLst>
          </p:cNvPr>
          <p:cNvSpPr txBox="1"/>
          <p:nvPr/>
        </p:nvSpPr>
        <p:spPr>
          <a:xfrm>
            <a:off x="2443163" y="1274716"/>
            <a:ext cx="6743700" cy="400110"/>
          </a:xfrm>
          <a:prstGeom prst="rect">
            <a:avLst/>
          </a:prstGeom>
          <a:noFill/>
        </p:spPr>
        <p:txBody>
          <a:bodyPr wrap="square" rtlCol="0">
            <a:spAutoFit/>
          </a:bodyPr>
          <a:lstStyle/>
          <a:p>
            <a:pPr algn="ctr"/>
            <a:r>
              <a:rPr lang="en-US" sz="2000" b="1" dirty="0">
                <a:solidFill>
                  <a:schemeClr val="bg1">
                    <a:lumMod val="95000"/>
                  </a:schemeClr>
                </a:solidFill>
                <a:latin typeface="Helvetica" pitchFamily="2" charset="0"/>
              </a:rPr>
              <a:t>Effect of Traditional Promotion Period on Visits</a:t>
            </a:r>
          </a:p>
        </p:txBody>
      </p:sp>
      <p:graphicFrame>
        <p:nvGraphicFramePr>
          <p:cNvPr id="12" name="Table 11">
            <a:extLst>
              <a:ext uri="{FF2B5EF4-FFF2-40B4-BE49-F238E27FC236}">
                <a16:creationId xmlns:a16="http://schemas.microsoft.com/office/drawing/2014/main" id="{F0820107-0004-524A-AC0A-E5E5D449DB98}"/>
              </a:ext>
            </a:extLst>
          </p:cNvPr>
          <p:cNvGraphicFramePr>
            <a:graphicFrameLocks noGrp="1"/>
          </p:cNvGraphicFramePr>
          <p:nvPr/>
        </p:nvGraphicFramePr>
        <p:xfrm>
          <a:off x="0" y="0"/>
          <a:ext cx="825500" cy="2032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4229889935"/>
                    </a:ext>
                  </a:extLst>
                </a:gridCol>
              </a:tblGrid>
              <a:tr h="203200">
                <a:tc>
                  <a:txBody>
                    <a:bodyPr/>
                    <a:lstStyle/>
                    <a:p>
                      <a:pPr algn="r" fontAlgn="b"/>
                      <a:r>
                        <a:rPr lang="en-CA" sz="1200" u="none" strike="noStrike">
                          <a:effectLst/>
                        </a:rPr>
                        <a:t>3,726</a:t>
                      </a:r>
                      <a:endParaRPr lang="en-CA"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5075204"/>
                  </a:ext>
                </a:extLst>
              </a:tr>
            </a:tbl>
          </a:graphicData>
        </a:graphic>
      </p:graphicFrame>
      <p:graphicFrame>
        <p:nvGraphicFramePr>
          <p:cNvPr id="24" name="Chart 23">
            <a:extLst>
              <a:ext uri="{FF2B5EF4-FFF2-40B4-BE49-F238E27FC236}">
                <a16:creationId xmlns:a16="http://schemas.microsoft.com/office/drawing/2014/main" id="{27BCAE78-5388-674C-A615-7D4254590AD1}"/>
              </a:ext>
            </a:extLst>
          </p:cNvPr>
          <p:cNvGraphicFramePr>
            <a:graphicFrameLocks/>
          </p:cNvGraphicFramePr>
          <p:nvPr>
            <p:extLst>
              <p:ext uri="{D42A27DB-BD31-4B8C-83A1-F6EECF244321}">
                <p14:modId xmlns:p14="http://schemas.microsoft.com/office/powerpoint/2010/main" val="1007935433"/>
              </p:ext>
            </p:extLst>
          </p:nvPr>
        </p:nvGraphicFramePr>
        <p:xfrm>
          <a:off x="-14288" y="1830314"/>
          <a:ext cx="12141186" cy="533039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1553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1C068D-4D3E-2F4D-842D-3AF5D9BD92BC}"/>
              </a:ext>
            </a:extLst>
          </p:cNvPr>
          <p:cNvPicPr>
            <a:picLocks noChangeAspect="1"/>
          </p:cNvPicPr>
          <p:nvPr/>
        </p:nvPicPr>
        <p:blipFill>
          <a:blip r:embed="rId2"/>
          <a:stretch>
            <a:fillRect/>
          </a:stretch>
        </p:blipFill>
        <p:spPr>
          <a:xfrm>
            <a:off x="-356572" y="-3000375"/>
            <a:ext cx="12548572" cy="7058572"/>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185738" y="-832891"/>
            <a:ext cx="12377738" cy="1918192"/>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59532" y="1085300"/>
            <a:ext cx="12251532"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fontScale="90000"/>
          </a:bodyPr>
          <a:lstStyle/>
          <a:p>
            <a:r>
              <a:rPr lang="en-US" altLang="zh-CN" sz="3600">
                <a:solidFill>
                  <a:schemeClr val="bg1">
                    <a:lumMod val="95000"/>
                  </a:schemeClr>
                </a:solidFill>
              </a:rPr>
              <a:t>Promotion</a:t>
            </a:r>
            <a:r>
              <a:rPr lang="zh-CN" altLang="en-US" sz="3600">
                <a:solidFill>
                  <a:schemeClr val="bg1">
                    <a:lumMod val="95000"/>
                  </a:schemeClr>
                </a:solidFill>
              </a:rPr>
              <a:t> </a:t>
            </a:r>
            <a:r>
              <a:rPr lang="en-US" altLang="zh-CN" sz="3600">
                <a:solidFill>
                  <a:schemeClr val="bg1">
                    <a:lumMod val="95000"/>
                  </a:schemeClr>
                </a:solidFill>
              </a:rPr>
              <a:t>Analysis</a:t>
            </a:r>
            <a:endParaRPr lang="en-US" sz="3600">
              <a:solidFill>
                <a:schemeClr val="bg1">
                  <a:lumMod val="95000"/>
                </a:schemeClr>
              </a:solidFill>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20" descr="A picture containing sky, next&#10;&#10;Description generated with high confidence">
            <a:extLst>
              <a:ext uri="{FF2B5EF4-FFF2-40B4-BE49-F238E27FC236}">
                <a16:creationId xmlns:a16="http://schemas.microsoft.com/office/drawing/2014/main" id="{7C0270E6-D4F4-D445-B9F7-7D99BB12B6F0}"/>
              </a:ext>
            </a:extLst>
          </p:cNvPr>
          <p:cNvPicPr>
            <a:picLocks noGrp="1" noChangeAspect="1"/>
          </p:cNvPicPr>
          <p:nvPr>
            <p:ph sz="half" idx="1"/>
          </p:nvPr>
        </p:nvPicPr>
        <p:blipFill>
          <a:blip r:embed="rId3">
            <a:extLst>
              <a:ext uri="{BEBA8EAE-BF5A-486C-A8C5-ECC9F3942E4B}">
                <a14:imgProps xmlns:a14="http://schemas.microsoft.com/office/drawing/2010/main">
                  <a14:imgLayer r:embed="rId4">
                    <a14:imgEffect>
                      <a14:sharpenSoften amount="36000"/>
                    </a14:imgEffect>
                    <a14:imgEffect>
                      <a14:colorTemperature colorTemp="6430"/>
                    </a14:imgEffect>
                    <a14:imgEffect>
                      <a14:saturation sat="128000"/>
                    </a14:imgEffect>
                  </a14:imgLayer>
                </a14:imgProps>
              </a:ext>
            </a:extLst>
          </a:blip>
          <a:stretch>
            <a:fillRect/>
          </a:stretch>
        </p:blipFill>
        <p:spPr>
          <a:xfrm>
            <a:off x="4808507" y="1942549"/>
            <a:ext cx="7116793" cy="4420500"/>
          </a:xfrm>
          <a:prstGeom prst="rect">
            <a:avLst/>
          </a:prstGeom>
        </p:spPr>
      </p:pic>
      <p:sp>
        <p:nvSpPr>
          <p:cNvPr id="12" name="Text Placeholder 3">
            <a:extLst>
              <a:ext uri="{FF2B5EF4-FFF2-40B4-BE49-F238E27FC236}">
                <a16:creationId xmlns:a16="http://schemas.microsoft.com/office/drawing/2014/main" id="{15FD1E03-8365-1140-AEED-E0808A18C3DD}"/>
              </a:ext>
            </a:extLst>
          </p:cNvPr>
          <p:cNvSpPr txBox="1">
            <a:spLocks/>
          </p:cNvSpPr>
          <p:nvPr/>
        </p:nvSpPr>
        <p:spPr>
          <a:xfrm>
            <a:off x="256907" y="1998602"/>
            <a:ext cx="4438920" cy="4358239"/>
          </a:xfrm>
          <a:prstGeom prst="rect">
            <a:avLst/>
          </a:prstGeom>
          <a:solidFill>
            <a:schemeClr val="bg1">
              <a:lumMod val="50000"/>
              <a:alpha val="59000"/>
            </a:schemeClr>
          </a:solidFill>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lnSpc>
                <a:spcPct val="100000"/>
              </a:lnSpc>
              <a:spcBef>
                <a:spcPts val="0"/>
              </a:spcBef>
            </a:pPr>
            <a:r>
              <a:rPr lang="en-US" sz="2400">
                <a:solidFill>
                  <a:schemeClr val="bg1">
                    <a:lumMod val="95000"/>
                  </a:schemeClr>
                </a:solidFill>
                <a:latin typeface="Times New Roman"/>
                <a:cs typeface="Times New Roman"/>
              </a:rPr>
              <a:t>Co-relation </a:t>
            </a:r>
            <a:r>
              <a:rPr lang="en-US" sz="2400" err="1">
                <a:solidFill>
                  <a:schemeClr val="bg1">
                    <a:lumMod val="95000"/>
                  </a:schemeClr>
                </a:solidFill>
                <a:latin typeface="Times New Roman"/>
                <a:cs typeface="Times New Roman"/>
              </a:rPr>
              <a:t>coeff</a:t>
            </a:r>
            <a:r>
              <a:rPr lang="en-US" sz="2400">
                <a:solidFill>
                  <a:schemeClr val="bg1">
                    <a:lumMod val="95000"/>
                  </a:schemeClr>
                </a:solidFill>
                <a:latin typeface="Times New Roman"/>
                <a:cs typeface="Times New Roman"/>
              </a:rPr>
              <a:t> = 0.05221</a:t>
            </a:r>
          </a:p>
          <a:p>
            <a:pPr marL="0" indent="0">
              <a:lnSpc>
                <a:spcPct val="100000"/>
              </a:lnSpc>
              <a:spcBef>
                <a:spcPts val="0"/>
              </a:spcBef>
              <a:buNone/>
            </a:pPr>
            <a:endParaRPr lang="en-US" sz="2400">
              <a:solidFill>
                <a:schemeClr val="bg1">
                  <a:lumMod val="95000"/>
                </a:schemeClr>
              </a:solidFill>
              <a:latin typeface="Times New Roman"/>
              <a:cs typeface="Times New Roman"/>
            </a:endParaRPr>
          </a:p>
          <a:p>
            <a:pPr algn="just">
              <a:lnSpc>
                <a:spcPct val="100000"/>
              </a:lnSpc>
              <a:spcBef>
                <a:spcPts val="0"/>
              </a:spcBef>
            </a:pPr>
            <a:r>
              <a:rPr lang="en-US" sz="2400">
                <a:solidFill>
                  <a:schemeClr val="bg1">
                    <a:lumMod val="95000"/>
                  </a:schemeClr>
                </a:solidFill>
                <a:latin typeface="Times New Roman"/>
                <a:cs typeface="Times New Roman"/>
              </a:rPr>
              <a:t>Co-relation </a:t>
            </a:r>
            <a:r>
              <a:rPr lang="en-US" sz="2400" err="1">
                <a:solidFill>
                  <a:schemeClr val="bg1">
                    <a:lumMod val="95000"/>
                  </a:schemeClr>
                </a:solidFill>
                <a:latin typeface="Times New Roman"/>
                <a:cs typeface="Times New Roman"/>
              </a:rPr>
              <a:t>coeff</a:t>
            </a:r>
            <a:r>
              <a:rPr lang="en-US" sz="2400">
                <a:solidFill>
                  <a:schemeClr val="bg1">
                    <a:lumMod val="95000"/>
                  </a:schemeClr>
                </a:solidFill>
                <a:latin typeface="Times New Roman"/>
                <a:cs typeface="Times New Roman"/>
              </a:rPr>
              <a:t> is very small and close to zero. So there is no impact on sales by the visits</a:t>
            </a:r>
          </a:p>
          <a:p>
            <a:endParaRPr lang="en-US" sz="2400">
              <a:latin typeface="Times New Roman"/>
              <a:cs typeface="Times New Roman"/>
            </a:endParaRPr>
          </a:p>
        </p:txBody>
      </p:sp>
    </p:spTree>
    <p:extLst>
      <p:ext uri="{BB962C8B-B14F-4D97-AF65-F5344CB8AC3E}">
        <p14:creationId xmlns:p14="http://schemas.microsoft.com/office/powerpoint/2010/main" val="129232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1C068D-4D3E-2F4D-842D-3AF5D9BD92BC}"/>
              </a:ext>
            </a:extLst>
          </p:cNvPr>
          <p:cNvPicPr>
            <a:picLocks noChangeAspect="1"/>
          </p:cNvPicPr>
          <p:nvPr/>
        </p:nvPicPr>
        <p:blipFill>
          <a:blip r:embed="rId3"/>
          <a:stretch>
            <a:fillRect/>
          </a:stretch>
        </p:blipFill>
        <p:spPr>
          <a:xfrm>
            <a:off x="-356572" y="-2986087"/>
            <a:ext cx="12548572" cy="7058572"/>
          </a:xfrm>
          <a:prstGeom prst="rect">
            <a:avLst/>
          </a:prstGeom>
        </p:spPr>
      </p:pic>
      <p:sp>
        <p:nvSpPr>
          <p:cNvPr id="18" name="Rectangle 17">
            <a:extLst>
              <a:ext uri="{FF2B5EF4-FFF2-40B4-BE49-F238E27FC236}">
                <a16:creationId xmlns:a16="http://schemas.microsoft.com/office/drawing/2014/main" id="{23C82FA8-9C3C-B945-966C-08A9D81AEB4D}"/>
              </a:ext>
            </a:extLst>
          </p:cNvPr>
          <p:cNvSpPr/>
          <p:nvPr/>
        </p:nvSpPr>
        <p:spPr>
          <a:xfrm>
            <a:off x="-185738" y="-832891"/>
            <a:ext cx="12377738" cy="1918192"/>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B3D92-A95A-F144-A6B5-AB0C28D9F919}"/>
              </a:ext>
            </a:extLst>
          </p:cNvPr>
          <p:cNvSpPr/>
          <p:nvPr/>
        </p:nvSpPr>
        <p:spPr>
          <a:xfrm>
            <a:off x="-59532" y="1085300"/>
            <a:ext cx="12251532" cy="69283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ECDE7-42F5-D742-A73B-B40BBDD2CD30}"/>
              </a:ext>
            </a:extLst>
          </p:cNvPr>
          <p:cNvSpPr>
            <a:spLocks noGrp="1"/>
          </p:cNvSpPr>
          <p:nvPr>
            <p:ph type="title"/>
          </p:nvPr>
        </p:nvSpPr>
        <p:spPr>
          <a:xfrm>
            <a:off x="352429" y="228053"/>
            <a:ext cx="4048121" cy="871536"/>
          </a:xfrm>
        </p:spPr>
        <p:txBody>
          <a:bodyPr>
            <a:normAutofit/>
          </a:bodyPr>
          <a:lstStyle/>
          <a:p>
            <a:r>
              <a:rPr lang="en-US" altLang="zh-CN" sz="3600">
                <a:solidFill>
                  <a:schemeClr val="bg1">
                    <a:lumMod val="95000"/>
                  </a:schemeClr>
                </a:solidFill>
                <a:latin typeface="Helvetica" pitchFamily="2" charset="0"/>
              </a:rPr>
              <a:t>Promotion</a:t>
            </a:r>
            <a:r>
              <a:rPr lang="zh-CN" altLang="en-US" sz="3600">
                <a:solidFill>
                  <a:schemeClr val="bg1">
                    <a:lumMod val="95000"/>
                  </a:schemeClr>
                </a:solidFill>
                <a:latin typeface="Helvetica" pitchFamily="2" charset="0"/>
              </a:rPr>
              <a:t> </a:t>
            </a:r>
            <a:r>
              <a:rPr lang="en-US" altLang="zh-CN" sz="3600">
                <a:solidFill>
                  <a:schemeClr val="bg1">
                    <a:lumMod val="95000"/>
                  </a:schemeClr>
                </a:solidFill>
                <a:latin typeface="Helvetica" pitchFamily="2" charset="0"/>
              </a:rPr>
              <a:t>Analysis</a:t>
            </a:r>
            <a:endParaRPr lang="en-US" sz="3600">
              <a:solidFill>
                <a:schemeClr val="bg1">
                  <a:lumMod val="95000"/>
                </a:schemeClr>
              </a:solidFill>
              <a:latin typeface="Helvetica" pitchFamily="2" charset="0"/>
            </a:endParaRPr>
          </a:p>
        </p:txBody>
      </p:sp>
      <p:grpSp>
        <p:nvGrpSpPr>
          <p:cNvPr id="15" name="Group 14">
            <a:extLst>
              <a:ext uri="{FF2B5EF4-FFF2-40B4-BE49-F238E27FC236}">
                <a16:creationId xmlns:a16="http://schemas.microsoft.com/office/drawing/2014/main" id="{438B7ED0-6C37-7D48-A171-6531755603F5}"/>
              </a:ext>
            </a:extLst>
          </p:cNvPr>
          <p:cNvGrpSpPr/>
          <p:nvPr/>
        </p:nvGrpSpPr>
        <p:grpSpPr>
          <a:xfrm>
            <a:off x="0" y="912945"/>
            <a:ext cx="4695827" cy="316135"/>
            <a:chOff x="0" y="912945"/>
            <a:chExt cx="4695827" cy="316135"/>
          </a:xfrm>
        </p:grpSpPr>
        <p:cxnSp>
          <p:nvCxnSpPr>
            <p:cNvPr id="9" name="Straight Connector 8">
              <a:extLst>
                <a:ext uri="{FF2B5EF4-FFF2-40B4-BE49-F238E27FC236}">
                  <a16:creationId xmlns:a16="http://schemas.microsoft.com/office/drawing/2014/main" id="{34E4D597-B73A-3545-93B9-4B999D4D0856}"/>
                </a:ext>
              </a:extLst>
            </p:cNvPr>
            <p:cNvCxnSpPr>
              <a:cxnSpLocks/>
            </p:cNvCxnSpPr>
            <p:nvPr/>
          </p:nvCxnSpPr>
          <p:spPr>
            <a:xfrm>
              <a:off x="0" y="1071013"/>
              <a:ext cx="4414838"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Hexagon 12">
              <a:extLst>
                <a:ext uri="{FF2B5EF4-FFF2-40B4-BE49-F238E27FC236}">
                  <a16:creationId xmlns:a16="http://schemas.microsoft.com/office/drawing/2014/main" id="{6DF504BC-02F6-474B-956B-04ABC29B731E}"/>
                </a:ext>
              </a:extLst>
            </p:cNvPr>
            <p:cNvSpPr/>
            <p:nvPr/>
          </p:nvSpPr>
          <p:spPr>
            <a:xfrm>
              <a:off x="4329110" y="912945"/>
              <a:ext cx="366717" cy="31613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1AC286-74AB-EB47-8BA3-6523EED4105F}"/>
                </a:ext>
              </a:extLst>
            </p:cNvPr>
            <p:cNvSpPr/>
            <p:nvPr/>
          </p:nvSpPr>
          <p:spPr>
            <a:xfrm>
              <a:off x="4426743" y="984192"/>
              <a:ext cx="171450" cy="17145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2" name="Chart 11">
            <a:extLst>
              <a:ext uri="{FF2B5EF4-FFF2-40B4-BE49-F238E27FC236}">
                <a16:creationId xmlns:a16="http://schemas.microsoft.com/office/drawing/2014/main" id="{5E80E267-7B22-9145-8D36-F7590A1B5AE8}"/>
              </a:ext>
            </a:extLst>
          </p:cNvPr>
          <p:cNvGraphicFramePr>
            <a:graphicFrameLocks/>
          </p:cNvGraphicFramePr>
          <p:nvPr>
            <p:extLst>
              <p:ext uri="{D42A27DB-BD31-4B8C-83A1-F6EECF244321}">
                <p14:modId xmlns:p14="http://schemas.microsoft.com/office/powerpoint/2010/main" val="3379992322"/>
              </p:ext>
            </p:extLst>
          </p:nvPr>
        </p:nvGraphicFramePr>
        <p:xfrm>
          <a:off x="-783771" y="1350571"/>
          <a:ext cx="13643428" cy="692839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5100835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0</TotalTime>
  <Words>1217</Words>
  <Application>Microsoft Macintosh PowerPoint</Application>
  <PresentationFormat>Widescreen</PresentationFormat>
  <Paragraphs>332</Paragraphs>
  <Slides>32</Slides>
  <Notes>12</Notes>
  <HiddenSlides>18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Century Schoolbook</vt:lpstr>
      <vt:lpstr>Helvetica</vt:lpstr>
      <vt:lpstr>Times New Roman</vt:lpstr>
      <vt:lpstr>Wingdings 2</vt:lpstr>
      <vt:lpstr>View</vt:lpstr>
      <vt:lpstr>PowerPoint Presentation</vt:lpstr>
      <vt:lpstr>Website Visits Overview</vt:lpstr>
      <vt:lpstr>Interest in the website</vt:lpstr>
      <vt:lpstr>Business Values</vt:lpstr>
      <vt:lpstr>Business Values</vt:lpstr>
      <vt:lpstr>Promotion Analysis</vt:lpstr>
      <vt:lpstr>Promotion Analysis</vt:lpstr>
      <vt:lpstr>Promotion Analysis</vt:lpstr>
      <vt:lpstr>Promotion Analysis</vt:lpstr>
      <vt:lpstr>Promotion Analysis</vt:lpstr>
      <vt:lpstr>Website Model</vt:lpstr>
      <vt:lpstr>Website Model</vt:lpstr>
      <vt:lpstr>Website Model</vt:lpstr>
      <vt:lpstr>Opportunities</vt:lpstr>
      <vt:lpstr>Opportunities</vt:lpstr>
      <vt:lpstr>Opportunities</vt:lpstr>
      <vt:lpstr>PowerPoint Presentation</vt:lpstr>
      <vt:lpstr>Website Overview</vt:lpstr>
      <vt:lpstr>Business Values</vt:lpstr>
      <vt:lpstr>Business Values</vt:lpstr>
      <vt:lpstr>1</vt:lpstr>
      <vt:lpstr>2.a. Promotion Analysis</vt:lpstr>
      <vt:lpstr>PowerPoint Presentation</vt:lpstr>
      <vt:lpstr>PowerPoint Presentation</vt:lpstr>
      <vt:lpstr>2.b. Promotion Analysis</vt:lpstr>
      <vt:lpstr>PowerPoint Presentation</vt:lpstr>
      <vt:lpstr>3. Promotion Analysis </vt:lpstr>
      <vt:lpstr>Website Model</vt:lpstr>
      <vt:lpstr>Opportunities</vt:lpstr>
      <vt:lpstr>Opportunities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Alloy  -Case Study</dc:title>
  <dc:creator>Jiye Wang</dc:creator>
  <cp:lastModifiedBy>Jiye Wang</cp:lastModifiedBy>
  <cp:revision>1</cp:revision>
  <dcterms:created xsi:type="dcterms:W3CDTF">2019-01-14T17:48:24Z</dcterms:created>
  <dcterms:modified xsi:type="dcterms:W3CDTF">2019-04-06T22:50:07Z</dcterms:modified>
</cp:coreProperties>
</file>